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10"/>
  </p:sldMasterIdLst>
  <p:notesMasterIdLst>
    <p:notesMasterId r:id="rId27"/>
  </p:notesMasterIdLst>
  <p:handoutMasterIdLst>
    <p:handoutMasterId r:id="rId28"/>
  </p:handoutMasterIdLst>
  <p:sldIdLst>
    <p:sldId id="256" r:id="rId11"/>
    <p:sldId id="344" r:id="rId12"/>
    <p:sldId id="2147482435" r:id="rId13"/>
    <p:sldId id="2147482400" r:id="rId14"/>
    <p:sldId id="2147482436" r:id="rId15"/>
    <p:sldId id="2147482437" r:id="rId16"/>
    <p:sldId id="2147482439" r:id="rId17"/>
    <p:sldId id="2147476846" r:id="rId18"/>
    <p:sldId id="2147482399" r:id="rId19"/>
    <p:sldId id="2147482411" r:id="rId20"/>
    <p:sldId id="2147482438" r:id="rId21"/>
    <p:sldId id="2147482432" r:id="rId22"/>
    <p:sldId id="2147482440" r:id="rId23"/>
    <p:sldId id="2056" r:id="rId24"/>
    <p:sldId id="2147479644" r:id="rId25"/>
    <p:sldId id="2147482391" r:id="rId26"/>
  </p:sldIdLst>
  <p:sldSz cx="12192000" cy="6858000"/>
  <p:notesSz cx="6858000" cy="9144000"/>
  <p:defaultTextStyle>
    <a:defPPr>
      <a:defRPr lang="en-US"/>
    </a:defPPr>
    <a:lvl1pPr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56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28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00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72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ku Uchikawa" initials="" lastIdx="11" clrIdx="0"/>
  <p:cmAuthor id="2" name="Mary Feil-Jacobs" initials="" lastIdx="43" clrIdx="1"/>
  <p:cmAuthor id="3" name="Monica Lueder" initials="" lastIdx="22" clrIdx="2"/>
  <p:cmAuthor id="4" name="Unknown User1" initials="Unknown User1" lastIdx="28" clrIdx="3"/>
  <p:cmAuthor id="5" name="Tracy Tran" initials="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9FD"/>
    <a:srgbClr val="89D1FF"/>
    <a:srgbClr val="002A86"/>
    <a:srgbClr val="0070F2"/>
    <a:srgbClr val="89D2FF"/>
    <a:srgbClr val="032986"/>
    <a:srgbClr val="F5F6F8"/>
    <a:srgbClr val="0076CB"/>
    <a:srgbClr val="FE0000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277861-20BC-4B3C-A72E-5994F2A5848A}" v="17" dt="2024-07-25T06:15:19.029"/>
    <p1510:client id="{C194454D-77F0-C142-096F-A8B86F2C3EC4}" v="128" dt="2024-07-25T06:23:58.792"/>
    <p1510:client id="{F756EA04-1B54-A747-9FEE-E3E71E8CBC93}" v="25" dt="2024-07-25T09:28:31.8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0"/>
    <p:restoredTop sz="94728"/>
  </p:normalViewPr>
  <p:slideViewPr>
    <p:cSldViewPr snapToGrid="0">
      <p:cViewPr varScale="1">
        <p:scale>
          <a:sx n="92" d="100"/>
          <a:sy n="92" d="100"/>
        </p:scale>
        <p:origin x="24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microsoft.com/office/2015/10/relationships/revisionInfo" Target="revisionInfo.xml"/><Relationship Id="rId7" Type="http://schemas.openxmlformats.org/officeDocument/2006/relationships/customXml" Target="../customXml/item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.xml"/><Relationship Id="rId19" Type="http://schemas.openxmlformats.org/officeDocument/2006/relationships/slide" Target="slides/slide9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customXml" Target="../customXml/item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998DDFDC-1C44-4205-842A-F39297517D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-11113"/>
            <a:ext cx="2971800" cy="45720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5A09F6-C33B-4CE0-B328-A5B796B8E2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076A9916-439C-4431-97F6-A300BC6386FA}" type="datetime8">
              <a:rPr lang="en-US"/>
              <a:pPr>
                <a:defRPr/>
              </a:pPr>
              <a:t>7/30/24 2:51 PM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4DAA27-F6AD-45DE-A73D-8D673EED05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4375" cy="331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398463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AF417-AD21-4405-8CA2-E9A8F5531D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783263" y="8685213"/>
            <a:ext cx="10731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C116318A-FE1E-4A1B-8179-FF037B9BDA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e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svg>
</file>

<file path=ppt/media/image3.jpeg>
</file>

<file path=ppt/media/image4.png>
</file>

<file path=ppt/media/image5.sv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7C62777-68FB-4438-8904-87A5A48FF7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Segoe U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356DF00-F788-45E7-A947-D52CE71E7B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CD13534-2915-41AA-8B19-225BC064778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13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5654602-7C9C-4D30-A8B3-68B40AF6E4A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93709C18-1759-4834-B9A7-2A4A4DEF8FEE}" type="datetime8">
              <a:rPr lang="en-US"/>
              <a:pPr>
                <a:defRPr/>
              </a:pPr>
              <a:t>7/30/24 2:51 PM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156DBA51-2F57-4F26-9863-D434DF417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FDC5FC0-860A-433A-B96C-C43F738B44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908675" y="8685213"/>
            <a:ext cx="9477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7339760D-58A6-4F8B-9C20-3902ABE1EB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defTabSz="912813" rtl="0" fontAlgn="base">
      <a:lnSpc>
        <a:spcPct val="90000"/>
      </a:lnSpc>
      <a:spcBef>
        <a:spcPct val="30000"/>
      </a:spcBef>
      <a:spcAft>
        <a:spcPts val="338"/>
      </a:spcAft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725" indent="-104775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7025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600" indent="-14605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4363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/>
          </p:nvPr>
        </p:nvSpPr>
        <p:spPr>
          <a:xfrm>
            <a:off x="547688" y="612775"/>
            <a:ext cx="5762625" cy="3241675"/>
          </a:xfrm>
        </p:spPr>
      </p:sp>
      <p:sp>
        <p:nvSpPr>
          <p:cNvPr id="10" name="Notes Placeholder 9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21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555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8650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192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55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4.png"/><Relationship Id="rId4" Type="http://schemas.openxmlformats.org/officeDocument/2006/relationships/image" Target="../media/image6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11.jpeg"/><Relationship Id="rId4" Type="http://schemas.openxmlformats.org/officeDocument/2006/relationships/image" Target="../media/image5.sv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Walk 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82F9519-A9EF-44F1-C540-B2A57347FF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9280" y="5925113"/>
            <a:ext cx="718164" cy="343470"/>
          </a:xfrm>
          <a:prstGeom prst="rect">
            <a:avLst/>
          </a:prstGeom>
          <a:effectLst>
            <a:outerShdw blurRad="457200" dir="1587510" sx="57000" sy="57000" algn="tl" rotWithShape="0">
              <a:prstClr val="black">
                <a:alpha val="51204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28DB0B-E02D-894D-B06D-A0E45C70D4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FCC000-2D3C-A480-77F8-8F4B5589CFC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5" y="87054"/>
            <a:ext cx="5225143" cy="160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1500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873414"/>
            <a:ext cx="4159950" cy="1107996"/>
          </a:xfrm>
        </p:spPr>
        <p:txBody>
          <a:bodyPr anchor="ctr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65599029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2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05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 and Tex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968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4520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44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52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8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35641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393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1712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 Slide with Inf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200" y="3801126"/>
            <a:ext cx="9144000" cy="553998"/>
          </a:xfrm>
          <a:noFill/>
        </p:spPr>
        <p:txBody>
          <a:bodyPr anchor="t" anchorCtr="0">
            <a:noAutofit/>
          </a:bodyPr>
          <a:lstStyle>
            <a:lvl1pPr>
              <a:defRPr sz="3600" b="1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71500" y="5168487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500" y="6219255"/>
            <a:ext cx="718164" cy="343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7BB544-9571-D6B6-39F1-CC6672445F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4072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A07829-C2FA-6E43-FC8B-872BEC624B2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5" y="87054"/>
            <a:ext cx="5225143" cy="16048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7E1998-9FE3-8C79-CEBF-C7D34A0D1DD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07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96D6D0-D551-2481-7AF8-08B57E2BC4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2961C0-6C18-F4B2-C7DA-722509919663}"/>
              </a:ext>
            </a:extLst>
          </p:cNvPr>
          <p:cNvSpPr/>
          <p:nvPr userDrawn="1"/>
        </p:nvSpPr>
        <p:spPr bwMode="auto">
          <a:xfrm>
            <a:off x="237506" y="6175169"/>
            <a:ext cx="11697195" cy="68283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CA" sz="2000" err="1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72" panose="020B0503030000000003" pitchFamily="34" charset="0"/>
              <a:ea typeface="Segoe UI" pitchFamily="34" charset="0"/>
              <a:cs typeface="72" panose="020B0503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46790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726516" name="Acquired Company Logo Placeholder" descr="{&quot;templafy&quot;:{&quot;id&quot;:&quot;9a6a16cc-93ce-40af-b205-2222431a4776&quot;}}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869" y="522453"/>
            <a:ext cx="4124850" cy="266010"/>
          </a:xfrm>
          <a:prstGeom prst="rect">
            <a:avLst/>
          </a:prstGeom>
        </p:spPr>
      </p:pic>
      <p:sp>
        <p:nvSpPr>
          <p:cNvPr id="9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71500" y="6424227"/>
            <a:ext cx="10152956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/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  <p:sp>
        <p:nvSpPr>
          <p:cNvPr id="3" name="Contact information">
            <a:extLst>
              <a:ext uri="{FF2B5EF4-FFF2-40B4-BE49-F238E27FC236}">
                <a16:creationId xmlns:a16="http://schemas.microsoft.com/office/drawing/2014/main" id="{238BEA1F-EFCB-7173-7D8E-CDD6564B5D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3958390"/>
            <a:ext cx="5513388" cy="144810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 i="0" spc="0">
                <a:solidFill>
                  <a:schemeClr val="accent1"/>
                </a:solidFill>
                <a:latin typeface="72" panose="020B0503030000000003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4" name="Thank you">
            <a:extLst>
              <a:ext uri="{FF2B5EF4-FFF2-40B4-BE49-F238E27FC236}">
                <a16:creationId xmlns:a16="http://schemas.microsoft.com/office/drawing/2014/main" id="{6C01E8A1-7CD3-CB25-5779-45D70F0D0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63A8DC4-7791-4BEB-DD77-55FDAAA9B7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5931334"/>
            <a:ext cx="718164" cy="343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FF0DC-6725-DA46-84D1-EC2967C19B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9514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98594E-F6D2-18A8-5189-7C478C7AB2C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39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24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0803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3869" y="3090446"/>
            <a:ext cx="11182288" cy="677108"/>
          </a:xfrm>
        </p:spPr>
        <p:txBody>
          <a:bodyPr anchor="ctr" anchorCtr="0">
            <a:noAutofit/>
          </a:bodyPr>
          <a:lstStyle>
            <a:lvl1pPr>
              <a:defRPr sz="4399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345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107" y="1580844"/>
            <a:ext cx="11182288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0989603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200" y="1435102"/>
            <a:ext cx="11018838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22422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99"/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824FC46C-0B89-E6AE-988A-C04B54EE15F3}"/>
              </a:ext>
            </a:extLst>
          </p:cNvPr>
          <p:cNvSpPr/>
          <p:nvPr userDrawn="1"/>
        </p:nvSpPr>
        <p:spPr>
          <a:xfrm>
            <a:off x="870207" y="1319859"/>
            <a:ext cx="7637594" cy="3765738"/>
          </a:xfrm>
          <a:custGeom>
            <a:avLst/>
            <a:gdLst>
              <a:gd name="connsiteX0" fmla="*/ 0 w 9187967"/>
              <a:gd name="connsiteY0" fmla="*/ 0 h 4528975"/>
              <a:gd name="connsiteX1" fmla="*/ 0 w 9187967"/>
              <a:gd name="connsiteY1" fmla="*/ 4528975 h 4528975"/>
              <a:gd name="connsiteX2" fmla="*/ 4669297 w 9187967"/>
              <a:gd name="connsiteY2" fmla="*/ 4528975 h 4528975"/>
              <a:gd name="connsiteX3" fmla="*/ 9187967 w 9187967"/>
              <a:gd name="connsiteY3" fmla="*/ 0 h 4528975"/>
              <a:gd name="connsiteX4" fmla="*/ 0 w 9187967"/>
              <a:gd name="connsiteY4" fmla="*/ 0 h 452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7967" h="4528975">
                <a:moveTo>
                  <a:pt x="0" y="0"/>
                </a:moveTo>
                <a:lnTo>
                  <a:pt x="0" y="4528975"/>
                </a:lnTo>
                <a:lnTo>
                  <a:pt x="4669297" y="4528975"/>
                </a:lnTo>
                <a:lnTo>
                  <a:pt x="9187967" y="0"/>
                </a:lnTo>
                <a:lnTo>
                  <a:pt x="0" y="0"/>
                </a:lnTo>
                <a:close/>
              </a:path>
            </a:pathLst>
          </a:custGeom>
          <a:solidFill>
            <a:srgbClr val="0057D3"/>
          </a:solidFill>
          <a:ln w="125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7925" y="2706317"/>
            <a:ext cx="687480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48031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99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928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/>
          <a:lstStyle>
            <a:lvl1pPr marL="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 marL="2286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72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858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9144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9752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0087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898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570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80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016203"/>
            <a:ext cx="4158362" cy="1107996"/>
          </a:xfrm>
        </p:spPr>
        <p:txBody>
          <a:bodyPr anchor="b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26862909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8963" y="469640"/>
            <a:ext cx="11017250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200" y="1435100"/>
            <a:ext cx="11018838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  <a:endParaRPr lang="en-US" altLang="en-US"/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788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00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Slide number">
            <a:extLst>
              <a:ext uri="{FF2B5EF4-FFF2-40B4-BE49-F238E27FC236}">
                <a16:creationId xmlns:a16="http://schemas.microsoft.com/office/drawing/2014/main" id="{78A77D8C-4052-44F0-B298-BB9D28111FB8}"/>
              </a:ext>
            </a:extLst>
          </p:cNvPr>
          <p:cNvSpPr txBox="1"/>
          <p:nvPr userDrawn="1"/>
        </p:nvSpPr>
        <p:spPr bwMode="black">
          <a:xfrm>
            <a:off x="11306061" y="6464866"/>
            <a:ext cx="31443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>
                <a:latin typeface="72" panose="020B0503030000000003" pitchFamily="34" charset="0"/>
                <a:cs typeface="72" panose="020B0503030000000003" pitchFamily="34" charset="0"/>
              </a:rPr>
              <a:pPr marL="0" lvl="0" indent="0" algn="r">
                <a:buNone/>
              </a:pPr>
              <a:t>‹#›</a:t>
            </a:fld>
            <a:endParaRPr lang="en-US" sz="900" noProof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6" r:id="rId2"/>
    <p:sldLayoutId id="2147484934" r:id="rId3"/>
    <p:sldLayoutId id="2147484926" r:id="rId4"/>
    <p:sldLayoutId id="2147484935" r:id="rId5"/>
    <p:sldLayoutId id="2147484927" r:id="rId6"/>
    <p:sldLayoutId id="2147484928" r:id="rId7"/>
    <p:sldLayoutId id="2147484929" r:id="rId8"/>
    <p:sldLayoutId id="2147484936" r:id="rId9"/>
    <p:sldLayoutId id="2147484937" r:id="rId10"/>
    <p:sldLayoutId id="2147484939" r:id="rId11"/>
    <p:sldLayoutId id="2147484950" r:id="rId12"/>
    <p:sldLayoutId id="2147484940" r:id="rId13"/>
    <p:sldLayoutId id="2147484941" r:id="rId14"/>
    <p:sldLayoutId id="2147484951" r:id="rId15"/>
    <p:sldLayoutId id="2147484942" r:id="rId16"/>
    <p:sldLayoutId id="2147484930" r:id="rId17"/>
    <p:sldLayoutId id="2147484943" r:id="rId18"/>
    <p:sldLayoutId id="2147484931" r:id="rId19"/>
    <p:sldLayoutId id="2147484948" r:id="rId20"/>
    <p:sldLayoutId id="2147484949" r:id="rId21"/>
    <p:sldLayoutId id="2147484945" r:id="rId22"/>
    <p:sldLayoutId id="2147484953" r:id="rId23"/>
    <p:sldLayoutId id="2147484954" r:id="rId24"/>
    <p:sldLayoutId id="2147484955" r:id="rId25"/>
    <p:sldLayoutId id="2147484956" r:id="rId26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0" i="0" kern="1200" spc="-50" dirty="0">
          <a:ln w="3175">
            <a:noFill/>
          </a:ln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4" userDrawn="1">
          <p15:clr>
            <a:srgbClr val="F26B43"/>
          </p15:clr>
        </p15:guide>
        <p15:guide id="2" pos="360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360" userDrawn="1">
          <p15:clr>
            <a:srgbClr val="F26B43"/>
          </p15:clr>
        </p15:guide>
        <p15:guide id="5" pos="184" userDrawn="1">
          <p15:clr>
            <a:srgbClr val="F26B43"/>
          </p15:clr>
        </p15:guide>
        <p15:guide id="6" pos="7496" userDrawn="1">
          <p15:clr>
            <a:srgbClr val="F26B43"/>
          </p15:clr>
        </p15:guide>
        <p15:guide id="7" orient="horz" pos="175" userDrawn="1">
          <p15:clr>
            <a:srgbClr val="F26B43"/>
          </p15:clr>
        </p15:guide>
        <p15:guide id="8" orient="horz" pos="413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8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4.xm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4FAEFA-7FA9-08A1-F342-1F80593E1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720" y="1753033"/>
            <a:ext cx="6874803" cy="997196"/>
          </a:xfrm>
        </p:spPr>
        <p:txBody>
          <a:bodyPr/>
          <a:lstStyle/>
          <a:p>
            <a:r>
              <a:rPr lang="en-US"/>
              <a:t>Instrument your BTP based Custom application with the </a:t>
            </a:r>
            <a:br>
              <a:rPr lang="en-US"/>
            </a:br>
            <a:r>
              <a:rPr lang="en-US"/>
              <a:t>help of Open Telemetry </a:t>
            </a:r>
            <a:br>
              <a:rPr lang="en-US"/>
            </a:br>
            <a:r>
              <a:rPr lang="en-US"/>
              <a:t>for SAP Cloud ALM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6A1A7E-2772-0D56-6CC1-C60F1FC7C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672553" y="509196"/>
            <a:ext cx="3970080" cy="6347911"/>
          </a:xfrm>
          <a:prstGeom prst="rect">
            <a:avLst/>
          </a:prstGeom>
        </p:spPr>
      </p:pic>
      <p:sp>
        <p:nvSpPr>
          <p:cNvPr id="5" name="Spaker name - Dynamic" descr="{&quot;templafy&quot;:{&quot;id&quot;:&quot;cd1fa4ec-e24c-43a9-a820-aab0f44445b9&quot;}}">
            <a:extLst>
              <a:ext uri="{FF2B5EF4-FFF2-40B4-BE49-F238E27FC236}">
                <a16:creationId xmlns:a16="http://schemas.microsoft.com/office/drawing/2014/main" id="{4EFAA1E0-9753-F80A-F6A5-89AAF542194F}"/>
              </a:ext>
            </a:extLst>
          </p:cNvPr>
          <p:cNvSpPr txBox="1">
            <a:spLocks/>
          </p:cNvSpPr>
          <p:nvPr/>
        </p:nvSpPr>
        <p:spPr>
          <a:xfrm>
            <a:off x="1200720" y="5295427"/>
            <a:ext cx="5400830" cy="44149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endParaRPr lang="en-US" sz="1400">
              <a:solidFill>
                <a:schemeClr val="bg1"/>
              </a:solidFill>
              <a:latin typeface="72 Brand" panose="020B0504030603020204" pitchFamily="34" charset="0"/>
              <a:cs typeface="72" panose="020B0503030000000003" pitchFamily="34" charset="0"/>
            </a:endParaRPr>
          </a:p>
          <a:p>
            <a:pPr algn="l"/>
            <a:endParaRPr lang="en-US" sz="1400">
              <a:solidFill>
                <a:schemeClr val="bg1"/>
              </a:solidFill>
              <a:latin typeface="72 Brand" panose="020B0504030603020204" pitchFamily="34" charset="0"/>
              <a:cs typeface="72" panose="020B0503030000000003" pitchFamily="34" charset="0"/>
            </a:endParaRPr>
          </a:p>
          <a:p>
            <a:pPr algn="l"/>
            <a:endParaRPr lang="en-US" sz="1400">
              <a:solidFill>
                <a:schemeClr val="bg1"/>
              </a:solidFill>
              <a:latin typeface="72 Brand" panose="020B0504030603020204" pitchFamily="34" charset="0"/>
              <a:cs typeface="72" panose="020B0503030000000003" pitchFamily="34" charset="0"/>
            </a:endParaRPr>
          </a:p>
          <a:p>
            <a:pPr algn="l"/>
            <a:r>
              <a:rPr lang="en-US" sz="1400">
                <a:solidFill>
                  <a:schemeClr val="bg1"/>
                </a:solidFill>
                <a:latin typeface="72 Brand" panose="020B0504030603020204" pitchFamily="34" charset="0"/>
                <a:cs typeface="72" panose="020B0503030000000003" pitchFamily="34" charset="0"/>
              </a:rPr>
              <a:t>Anbusivam S, SAP</a:t>
            </a:r>
          </a:p>
          <a:p>
            <a:pPr algn="l"/>
            <a:r>
              <a:rPr lang="en-US" sz="1400">
                <a:solidFill>
                  <a:schemeClr val="bg1"/>
                </a:solidFill>
                <a:latin typeface="72 Brand" panose="020B0504030603020204" pitchFamily="34" charset="0"/>
                <a:cs typeface="72" panose="020B0503030000000003" pitchFamily="34" charset="0"/>
              </a:rPr>
              <a:t>Muthu Hariharan M, SAP</a:t>
            </a:r>
          </a:p>
        </p:txBody>
      </p:sp>
      <p:sp>
        <p:nvSpPr>
          <p:cNvPr id="6" name="Date - Dynamic" descr="{&quot;templafy&quot;:{&quot;id&quot;:&quot;44c09a5b-9337-472b-b4f5-5282081551e4&quot;}}">
            <a:extLst>
              <a:ext uri="{FF2B5EF4-FFF2-40B4-BE49-F238E27FC236}">
                <a16:creationId xmlns:a16="http://schemas.microsoft.com/office/drawing/2014/main" id="{6D40ED77-01A5-FBEF-0F86-AF6F733DD0D1}"/>
              </a:ext>
            </a:extLst>
          </p:cNvPr>
          <p:cNvSpPr txBox="1">
            <a:spLocks/>
          </p:cNvSpPr>
          <p:nvPr/>
        </p:nvSpPr>
        <p:spPr>
          <a:xfrm>
            <a:off x="287925" y="4537476"/>
            <a:ext cx="5400830" cy="2230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endParaRPr lang="en-US" sz="1400">
              <a:solidFill>
                <a:schemeClr val="bg1"/>
              </a:solidFill>
              <a:latin typeface="72 Brand" panose="020B0504030603020204" pitchFamily="34" charset="0"/>
              <a:cs typeface="72" panose="020B0503030000000003" pitchFamily="34" charset="0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356320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9DB98-E1C5-F3F2-13AC-62C2507710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999"/>
              <a:t>Hands-on</a:t>
            </a:r>
          </a:p>
        </p:txBody>
      </p:sp>
    </p:spTree>
    <p:extLst>
      <p:ext uri="{BB962C8B-B14F-4D97-AF65-F5344CB8AC3E}">
        <p14:creationId xmlns:p14="http://schemas.microsoft.com/office/powerpoint/2010/main" val="390460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53324-0A9C-0B5E-704D-8F8BFF91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72"/>
              </a:rPr>
              <a:t>Demo Application Setup</a:t>
            </a:r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1AD45D3-597A-BF91-38B3-B072CEC42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331" y="1265215"/>
            <a:ext cx="5997338" cy="4596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70512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91BC55-EDC5-4349-1957-AB01B3BD3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 Flow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80FCAD9-FB07-23CB-88F0-F47DE4A75BAC}"/>
              </a:ext>
            </a:extLst>
          </p:cNvPr>
          <p:cNvSpPr/>
          <p:nvPr/>
        </p:nvSpPr>
        <p:spPr bwMode="gray">
          <a:xfrm>
            <a:off x="2037283" y="1976544"/>
            <a:ext cx="2364733" cy="3152669"/>
          </a:xfrm>
          <a:prstGeom prst="roundRect">
            <a:avLst>
              <a:gd name="adj" fmla="val 6056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89977" tIns="71981" rIns="89977" bIns="71981" rtlCol="0" anchor="t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600" kern="0">
                <a:ea typeface="Arial Unicode MS" pitchFamily="34" charset="-128"/>
                <a:cs typeface="Arial Unicode MS" pitchFamily="34" charset="-128"/>
              </a:rPr>
              <a:t>Local Dev Environment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25818D-ECE9-3008-C34B-6581B0EB513E}"/>
              </a:ext>
            </a:extLst>
          </p:cNvPr>
          <p:cNvSpPr/>
          <p:nvPr/>
        </p:nvSpPr>
        <p:spPr bwMode="gray">
          <a:xfrm>
            <a:off x="4984869" y="1976545"/>
            <a:ext cx="2364733" cy="3152668"/>
          </a:xfrm>
          <a:prstGeom prst="roundRect">
            <a:avLst>
              <a:gd name="adj" fmla="val 6056"/>
            </a:avLst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89977" tIns="71981" rIns="89977" bIns="71981" rtlCol="0" anchor="t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600" kern="0">
                <a:ea typeface="Arial Unicode MS" pitchFamily="34" charset="-128"/>
                <a:cs typeface="Arial Unicode MS" pitchFamily="34" charset="-128"/>
              </a:rPr>
              <a:t>SAP BTP Cockpit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CCB7530-B8FA-AA99-DC4F-64701BF382BD}"/>
              </a:ext>
            </a:extLst>
          </p:cNvPr>
          <p:cNvSpPr/>
          <p:nvPr/>
        </p:nvSpPr>
        <p:spPr bwMode="gray">
          <a:xfrm>
            <a:off x="7932454" y="1976545"/>
            <a:ext cx="2364733" cy="3152668"/>
          </a:xfrm>
          <a:prstGeom prst="roundRect">
            <a:avLst>
              <a:gd name="adj" fmla="val 6056"/>
            </a:avLst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89977" tIns="71981" rIns="89977" bIns="71981" rtlCol="0" anchor="t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600" kern="0">
                <a:ea typeface="Arial Unicode MS" pitchFamily="34" charset="-128"/>
                <a:cs typeface="Arial Unicode MS" pitchFamily="34" charset="-128"/>
              </a:rPr>
              <a:t>SAP Cloud ALM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8FAC708-69F7-3EF8-FA36-374288C217E4}"/>
              </a:ext>
            </a:extLst>
          </p:cNvPr>
          <p:cNvSpPr/>
          <p:nvPr/>
        </p:nvSpPr>
        <p:spPr bwMode="gray">
          <a:xfrm>
            <a:off x="5151080" y="2597516"/>
            <a:ext cx="2032309" cy="66484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89977" tIns="71981" rIns="89977" bIns="71981" rtlCol="0" anchor="ctr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>
                <a:solidFill>
                  <a:srgbClr val="3A414A"/>
                </a:solidFill>
              </a:rPr>
              <a:t>1 Create destination from custom app to SAP Cloud ALM</a:t>
            </a:r>
            <a:endParaRPr lang="en-US" sz="1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AE6196E-A8DE-CF3C-B9BC-E7B53B67E2C8}"/>
              </a:ext>
            </a:extLst>
          </p:cNvPr>
          <p:cNvSpPr/>
          <p:nvPr/>
        </p:nvSpPr>
        <p:spPr bwMode="gray">
          <a:xfrm>
            <a:off x="2203494" y="3601709"/>
            <a:ext cx="2032309" cy="66484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89977" tIns="71981" rIns="89977" bIns="71981" rtlCol="0" anchor="ctr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>
                <a:solidFill>
                  <a:srgbClr val="3A414A"/>
                </a:solidFill>
              </a:rPr>
              <a:t>2 Instrument custom app to send metrics to SAP Cloud ALM</a:t>
            </a:r>
            <a:endParaRPr lang="en-US" sz="12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0D45E00-8F1F-1E5D-120A-B54F60FDC9C6}"/>
              </a:ext>
            </a:extLst>
          </p:cNvPr>
          <p:cNvSpPr/>
          <p:nvPr/>
        </p:nvSpPr>
        <p:spPr bwMode="gray">
          <a:xfrm>
            <a:off x="5151080" y="3601709"/>
            <a:ext cx="2032309" cy="66484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89977" tIns="71981" rIns="89977" bIns="71981" rtlCol="0" anchor="ctr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>
                <a:solidFill>
                  <a:srgbClr val="3A414A"/>
                </a:solidFill>
              </a:rPr>
              <a:t>3 Deploy instrumented application</a:t>
            </a:r>
            <a:endParaRPr lang="en-US" sz="12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BFB5E0D-0FED-756E-FE8C-E48F135441D3}"/>
              </a:ext>
            </a:extLst>
          </p:cNvPr>
          <p:cNvSpPr/>
          <p:nvPr/>
        </p:nvSpPr>
        <p:spPr bwMode="gray">
          <a:xfrm>
            <a:off x="8098665" y="2597516"/>
            <a:ext cx="2032309" cy="664845"/>
          </a:xfrm>
          <a:prstGeom prst="roundRect">
            <a:avLst/>
          </a:prstGeom>
          <a:ln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89977" tIns="71981" rIns="89977" bIns="71981" rtlCol="0" anchor="ctr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>
                <a:solidFill>
                  <a:srgbClr val="3A414A"/>
                </a:solidFill>
              </a:rPr>
              <a:t>4 Activate Monitoring in SAP Cloud ALM</a:t>
            </a:r>
            <a:endParaRPr lang="en-US" sz="12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3A960A94-4952-7D99-C26F-095D616924BC}"/>
              </a:ext>
            </a:extLst>
          </p:cNvPr>
          <p:cNvCxnSpPr>
            <a:stCxn id="11" idx="1"/>
            <a:endCxn id="12" idx="0"/>
          </p:cNvCxnSpPr>
          <p:nvPr/>
        </p:nvCxnSpPr>
        <p:spPr>
          <a:xfrm rot="10800000" flipV="1">
            <a:off x="3219649" y="2929938"/>
            <a:ext cx="1931431" cy="671770"/>
          </a:xfrm>
          <a:prstGeom prst="bentConnector2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0BFAD4-2577-0CA4-2FEE-5D4DCC11B61C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4235803" y="3934131"/>
            <a:ext cx="915277" cy="0"/>
          </a:xfrm>
          <a:prstGeom prst="straightConnector1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846C61B-2EA5-8419-4086-FC4F4C2265FE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7183389" y="2929939"/>
            <a:ext cx="915277" cy="1004192"/>
          </a:xfrm>
          <a:prstGeom prst="bentConnector3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16254B1-7B01-6A2E-EFEB-7082FECB46B7}"/>
              </a:ext>
            </a:extLst>
          </p:cNvPr>
          <p:cNvGrpSpPr/>
          <p:nvPr/>
        </p:nvGrpSpPr>
        <p:grpSpPr>
          <a:xfrm>
            <a:off x="2127944" y="2506856"/>
            <a:ext cx="8082984" cy="2039865"/>
            <a:chOff x="570755" y="2335121"/>
            <a:chExt cx="8085089" cy="2040396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434D94C-C633-F0CB-6DFE-662CECD7BE64}"/>
                </a:ext>
              </a:extLst>
            </p:cNvPr>
            <p:cNvCxnSpPr>
              <a:cxnSpLocks/>
            </p:cNvCxnSpPr>
            <p:nvPr/>
          </p:nvCxnSpPr>
          <p:spPr>
            <a:xfrm>
              <a:off x="570755" y="2335121"/>
              <a:ext cx="8085089" cy="0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5DA2D37-4DDD-7DAC-B678-89124DD727E2}"/>
                </a:ext>
              </a:extLst>
            </p:cNvPr>
            <p:cNvCxnSpPr>
              <a:cxnSpLocks/>
            </p:cNvCxnSpPr>
            <p:nvPr/>
          </p:nvCxnSpPr>
          <p:spPr>
            <a:xfrm>
              <a:off x="8649585" y="2335121"/>
              <a:ext cx="0" cy="929514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BD04205-EA13-A60B-B34A-9740322EBD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54936" y="3264635"/>
              <a:ext cx="2694649" cy="0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A13DD69-F067-94BA-0B4B-28436D77746B}"/>
                </a:ext>
              </a:extLst>
            </p:cNvPr>
            <p:cNvCxnSpPr>
              <a:cxnSpLocks/>
            </p:cNvCxnSpPr>
            <p:nvPr/>
          </p:nvCxnSpPr>
          <p:spPr>
            <a:xfrm>
              <a:off x="5954936" y="3257078"/>
              <a:ext cx="0" cy="1118439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206EF34-A0EC-100A-C01A-30BE47BB2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0755" y="4375517"/>
              <a:ext cx="5384181" cy="0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EF13F68-F724-FABB-6421-B1794F9910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0755" y="2335121"/>
              <a:ext cx="0" cy="2040396"/>
            </a:xfrm>
            <a:prstGeom prst="line">
              <a:avLst/>
            </a:prstGeom>
            <a:ln w="28575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E8D3DA97-8A0D-84BB-598B-025C6F74EE0A}"/>
              </a:ext>
            </a:extLst>
          </p:cNvPr>
          <p:cNvSpPr txBox="1"/>
          <p:nvPr/>
        </p:nvSpPr>
        <p:spPr>
          <a:xfrm>
            <a:off x="2202362" y="2515859"/>
            <a:ext cx="652253" cy="27692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799" b="1" kern="0">
                <a:solidFill>
                  <a:schemeClr val="bg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19926099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91BC55-EDC5-4349-1957-AB01B3BD3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665" y="2874962"/>
            <a:ext cx="1640670" cy="554038"/>
          </a:xfrm>
        </p:spPr>
        <p:txBody>
          <a:bodyPr/>
          <a:lstStyle/>
          <a:p>
            <a:r>
              <a:rPr lang="en-US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80248097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hank you">
            <a:extLst>
              <a:ext uri="{FF2B5EF4-FFF2-40B4-BE49-F238E27FC236}">
                <a16:creationId xmlns:a16="http://schemas.microsoft.com/office/drawing/2014/main" id="{C05667E3-E4EE-94FB-6E98-80370A1D83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Thank you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565066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23661F0-8119-404C-A855-037B0B996D28}"/>
              </a:ext>
            </a:extLst>
          </p:cNvPr>
          <p:cNvSpPr/>
          <p:nvPr/>
        </p:nvSpPr>
        <p:spPr bwMode="gray">
          <a:xfrm>
            <a:off x="364570" y="4039829"/>
            <a:ext cx="2238181" cy="136889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PaaS scenario (single tenant – cons. account)</a:t>
            </a: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698BC-7E8D-4D32-94A8-966B1ACBB4BA}"/>
              </a:ext>
            </a:extLst>
          </p:cNvPr>
          <p:cNvSpPr/>
          <p:nvPr/>
        </p:nvSpPr>
        <p:spPr bwMode="gray">
          <a:xfrm>
            <a:off x="364570" y="1287286"/>
            <a:ext cx="2238181" cy="144391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SaaS scenario (multiple tenant - provider account)</a:t>
            </a: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43F957-0290-4F90-8CC4-63510CC1081C}"/>
              </a:ext>
            </a:extLst>
          </p:cNvPr>
          <p:cNvSpPr/>
          <p:nvPr/>
        </p:nvSpPr>
        <p:spPr bwMode="gray">
          <a:xfrm>
            <a:off x="432234" y="1862348"/>
            <a:ext cx="1122198" cy="80667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Data Collection Instrumentation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86C535-1D56-449B-8D7C-8DAB86443F66}"/>
              </a:ext>
            </a:extLst>
          </p:cNvPr>
          <p:cNvSpPr/>
          <p:nvPr/>
        </p:nvSpPr>
        <p:spPr bwMode="gray">
          <a:xfrm>
            <a:off x="497512" y="2263352"/>
            <a:ext cx="994749" cy="14765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45708" tIns="71962" rIns="45708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8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OTEL Extensions </a:t>
            </a:r>
            <a:endParaRPr lang="en-DE" sz="8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6C98A-D298-4792-844C-E4D5F11196D4}"/>
              </a:ext>
            </a:extLst>
          </p:cNvPr>
          <p:cNvSpPr/>
          <p:nvPr/>
        </p:nvSpPr>
        <p:spPr bwMode="gray">
          <a:xfrm>
            <a:off x="497513" y="2465420"/>
            <a:ext cx="994749" cy="14765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8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Open Telemetry</a:t>
            </a:r>
            <a:endParaRPr lang="en-DE" sz="8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969FD7-15FC-4B99-9527-B8BF6B4CBFDD}"/>
              </a:ext>
            </a:extLst>
          </p:cNvPr>
          <p:cNvSpPr/>
          <p:nvPr/>
        </p:nvSpPr>
        <p:spPr bwMode="gray">
          <a:xfrm>
            <a:off x="1625929" y="1860017"/>
            <a:ext cx="935687" cy="80667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Pull based Data Providers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7EFB90D-4028-433F-B89F-7FB604FCEF78}"/>
              </a:ext>
            </a:extLst>
          </p:cNvPr>
          <p:cNvSpPr/>
          <p:nvPr/>
        </p:nvSpPr>
        <p:spPr bwMode="gray">
          <a:xfrm>
            <a:off x="4175384" y="1293938"/>
            <a:ext cx="3286829" cy="225636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b="1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Data Collector Runtime</a:t>
            </a:r>
            <a:endParaRPr lang="en-DE" sz="1400" b="1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89BA75-24D9-4D90-967C-40D6D8B39460}"/>
              </a:ext>
            </a:extLst>
          </p:cNvPr>
          <p:cNvSpPr/>
          <p:nvPr/>
        </p:nvSpPr>
        <p:spPr bwMode="gray">
          <a:xfrm>
            <a:off x="4280513" y="1622248"/>
            <a:ext cx="910466" cy="570983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Push Receiver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C6283A-9D09-486D-B28A-8C7042547E3E}"/>
              </a:ext>
            </a:extLst>
          </p:cNvPr>
          <p:cNvSpPr/>
          <p:nvPr/>
        </p:nvSpPr>
        <p:spPr bwMode="gray">
          <a:xfrm>
            <a:off x="4289840" y="2240388"/>
            <a:ext cx="3043042" cy="23834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Queuing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47D882-153A-42CC-A91C-B729D73D9F0B}"/>
              </a:ext>
            </a:extLst>
          </p:cNvPr>
          <p:cNvSpPr/>
          <p:nvPr/>
        </p:nvSpPr>
        <p:spPr bwMode="gray">
          <a:xfrm>
            <a:off x="4289840" y="2526600"/>
            <a:ext cx="1534418" cy="95650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Customer Distributor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8F59DC-367E-41E9-8D90-863A02DD8FC4}"/>
              </a:ext>
            </a:extLst>
          </p:cNvPr>
          <p:cNvSpPr/>
          <p:nvPr/>
        </p:nvSpPr>
        <p:spPr bwMode="gray">
          <a:xfrm>
            <a:off x="5250982" y="1622248"/>
            <a:ext cx="2081901" cy="570983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Pull Receiver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D2D90D-E082-4571-A3A0-2165C60D4EEC}"/>
              </a:ext>
            </a:extLst>
          </p:cNvPr>
          <p:cNvSpPr/>
          <p:nvPr/>
        </p:nvSpPr>
        <p:spPr bwMode="gray">
          <a:xfrm>
            <a:off x="5321974" y="1895769"/>
            <a:ext cx="764493" cy="23834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Dynatrace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271419-4413-4221-9EBB-EECCA176650D}"/>
              </a:ext>
            </a:extLst>
          </p:cNvPr>
          <p:cNvSpPr/>
          <p:nvPr/>
        </p:nvSpPr>
        <p:spPr bwMode="gray">
          <a:xfrm>
            <a:off x="6144400" y="1895769"/>
            <a:ext cx="301273" cy="23834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…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3DBBDC-EB57-48BD-B6BD-EBAC0FA99519}"/>
              </a:ext>
            </a:extLst>
          </p:cNvPr>
          <p:cNvSpPr/>
          <p:nvPr/>
        </p:nvSpPr>
        <p:spPr bwMode="gray">
          <a:xfrm>
            <a:off x="4185001" y="4039830"/>
            <a:ext cx="3286829" cy="246823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endParaRPr lang="en-DE" sz="1400" b="1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996E3C-3F7A-4205-9F7D-E430BA373136}"/>
              </a:ext>
            </a:extLst>
          </p:cNvPr>
          <p:cNvSpPr/>
          <p:nvPr/>
        </p:nvSpPr>
        <p:spPr bwMode="gray">
          <a:xfrm>
            <a:off x="4321502" y="4552851"/>
            <a:ext cx="1502757" cy="38080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Data Routing Infrastructure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F06602-196B-4DDF-8FB8-5CDE0469EDD3}"/>
              </a:ext>
            </a:extLst>
          </p:cNvPr>
          <p:cNvSpPr/>
          <p:nvPr/>
        </p:nvSpPr>
        <p:spPr bwMode="gray">
          <a:xfrm>
            <a:off x="4321503" y="4983851"/>
            <a:ext cx="3029036" cy="27495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Queuing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466C089-8DCC-4F33-999C-E00A81A070E9}"/>
              </a:ext>
            </a:extLst>
          </p:cNvPr>
          <p:cNvSpPr/>
          <p:nvPr/>
        </p:nvSpPr>
        <p:spPr bwMode="gray">
          <a:xfrm>
            <a:off x="4321502" y="5312718"/>
            <a:ext cx="3036659" cy="114426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CALM Customer Tenant</a:t>
            </a:r>
            <a:endParaRPr lang="en-DE" sz="10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D23D922-836D-4991-A5A1-AE45BFD63FF9}"/>
              </a:ext>
            </a:extLst>
          </p:cNvPr>
          <p:cNvSpPr/>
          <p:nvPr/>
        </p:nvSpPr>
        <p:spPr bwMode="gray">
          <a:xfrm>
            <a:off x="9117236" y="5531440"/>
            <a:ext cx="1881667" cy="29367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Open ALM Outbound API (2) 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0D4BD3C-BA29-4C02-B87C-BDCB58BD42B3}"/>
              </a:ext>
            </a:extLst>
          </p:cNvPr>
          <p:cNvSpPr/>
          <p:nvPr/>
        </p:nvSpPr>
        <p:spPr bwMode="gray">
          <a:xfrm>
            <a:off x="9066573" y="5460483"/>
            <a:ext cx="2004458" cy="105484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b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85A9D30-4BF2-401A-BBE4-FF1347F852B1}"/>
              </a:ext>
            </a:extLst>
          </p:cNvPr>
          <p:cNvSpPr/>
          <p:nvPr/>
        </p:nvSpPr>
        <p:spPr bwMode="gray">
          <a:xfrm>
            <a:off x="9061129" y="4039829"/>
            <a:ext cx="2009904" cy="898713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</a:rPr>
              <a:t>3rd Party tools e.g. Grafana, Splunk, AppDynamics, Prometheus,   ... </a:t>
            </a: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</a:endParaRPr>
          </a:p>
        </p:txBody>
      </p:sp>
      <p:sp>
        <p:nvSpPr>
          <p:cNvPr id="59" name="Title">
            <a:extLst>
              <a:ext uri="{FF2B5EF4-FFF2-40B4-BE49-F238E27FC236}">
                <a16:creationId xmlns:a16="http://schemas.microsoft.com/office/drawing/2014/main" id="{145B91C6-662D-49CD-BD23-95D05B4E35AC}"/>
              </a:ext>
            </a:extLst>
          </p:cNvPr>
          <p:cNvSpPr txBox="1">
            <a:spLocks/>
          </p:cNvSpPr>
          <p:nvPr/>
        </p:nvSpPr>
        <p:spPr bwMode="gray">
          <a:xfrm>
            <a:off x="761662" y="904790"/>
            <a:ext cx="1461197" cy="36914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087905"/>
            <a:r>
              <a:rPr lang="en-US" sz="1999" b="0">
                <a:solidFill>
                  <a:schemeClr val="tx2"/>
                </a:solidFill>
                <a:latin typeface="72 Brand Medium" panose="020B0604030603020204" pitchFamily="34" charset="0"/>
              </a:rPr>
              <a:t>Producer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64489D4-00ED-4ED7-9416-4BED21997A38}"/>
              </a:ext>
            </a:extLst>
          </p:cNvPr>
          <p:cNvSpPr/>
          <p:nvPr/>
        </p:nvSpPr>
        <p:spPr bwMode="gray">
          <a:xfrm>
            <a:off x="4452271" y="5579625"/>
            <a:ext cx="827115" cy="72278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SAP Focused Run Proxy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0B5538F-41C7-4022-B03F-3B9A6979FA22}"/>
              </a:ext>
            </a:extLst>
          </p:cNvPr>
          <p:cNvSpPr/>
          <p:nvPr/>
        </p:nvSpPr>
        <p:spPr bwMode="gray">
          <a:xfrm>
            <a:off x="5348989" y="5971536"/>
            <a:ext cx="1875167" cy="321172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Open ALM Outbound API (1) 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DBA7C79-665C-47C3-A379-7538C181084A}"/>
              </a:ext>
            </a:extLst>
          </p:cNvPr>
          <p:cNvSpPr/>
          <p:nvPr/>
        </p:nvSpPr>
        <p:spPr bwMode="gray">
          <a:xfrm>
            <a:off x="5879496" y="4552851"/>
            <a:ext cx="1471041" cy="38080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Open ALM       Inbound API (1)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8A20570-71AA-41A5-8E64-6556AB65B786}"/>
              </a:ext>
            </a:extLst>
          </p:cNvPr>
          <p:cNvSpPr/>
          <p:nvPr/>
        </p:nvSpPr>
        <p:spPr bwMode="gray">
          <a:xfrm>
            <a:off x="362529" y="2822195"/>
            <a:ext cx="2238181" cy="725039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SAP Cloud LOB owned data providers as Dynatrace, Prometheus ..</a:t>
            </a: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E36BD25-FA2F-4207-9759-B3B1D64E7063}"/>
              </a:ext>
            </a:extLst>
          </p:cNvPr>
          <p:cNvSpPr/>
          <p:nvPr/>
        </p:nvSpPr>
        <p:spPr bwMode="gray">
          <a:xfrm>
            <a:off x="364570" y="5510688"/>
            <a:ext cx="2238181" cy="99464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</a:t>
            </a:r>
            <a:r>
              <a:rPr lang="en-US" sz="1400" kern="0" baseline="3000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rd</a:t>
            </a: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party data providers for non-SAP products e.g. data for salesforce.com</a:t>
            </a:r>
            <a:endParaRPr lang="en-DE" sz="14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186AC0E-DA5B-4383-9F6F-8C03E3D3B72F}"/>
              </a:ext>
            </a:extLst>
          </p:cNvPr>
          <p:cNvSpPr/>
          <p:nvPr/>
        </p:nvSpPr>
        <p:spPr bwMode="gray">
          <a:xfrm>
            <a:off x="9117234" y="2195393"/>
            <a:ext cx="2008821" cy="135491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b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4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</a:rPr>
              <a:t>Used for cross customer cloud operations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8" name="Title">
            <a:extLst>
              <a:ext uri="{FF2B5EF4-FFF2-40B4-BE49-F238E27FC236}">
                <a16:creationId xmlns:a16="http://schemas.microsoft.com/office/drawing/2014/main" id="{AEA9C4E0-A04B-4B89-AF75-28CED8728D77}"/>
              </a:ext>
            </a:extLst>
          </p:cNvPr>
          <p:cNvSpPr txBox="1">
            <a:spLocks/>
          </p:cNvSpPr>
          <p:nvPr/>
        </p:nvSpPr>
        <p:spPr bwMode="gray">
          <a:xfrm>
            <a:off x="9283622" y="904790"/>
            <a:ext cx="1621778" cy="36914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087905"/>
            <a:r>
              <a:rPr lang="en-US" sz="1999" b="0">
                <a:solidFill>
                  <a:schemeClr val="tx2"/>
                </a:solidFill>
                <a:latin typeface="72 Brand Medium" panose="020B0604030603020204" pitchFamily="34" charset="0"/>
              </a:rPr>
              <a:t>Consumer</a:t>
            </a:r>
          </a:p>
        </p:txBody>
      </p:sp>
      <p:sp>
        <p:nvSpPr>
          <p:cNvPr id="159" name="Title">
            <a:extLst>
              <a:ext uri="{FF2B5EF4-FFF2-40B4-BE49-F238E27FC236}">
                <a16:creationId xmlns:a16="http://schemas.microsoft.com/office/drawing/2014/main" id="{0ADEF025-FD71-434F-AEB1-F2D9B31F5AE6}"/>
              </a:ext>
            </a:extLst>
          </p:cNvPr>
          <p:cNvSpPr txBox="1">
            <a:spLocks/>
          </p:cNvSpPr>
          <p:nvPr/>
        </p:nvSpPr>
        <p:spPr bwMode="gray">
          <a:xfrm>
            <a:off x="5222700" y="904790"/>
            <a:ext cx="1244475" cy="36914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087905"/>
            <a:r>
              <a:rPr lang="en-US" sz="1999" b="0">
                <a:solidFill>
                  <a:schemeClr val="tx2"/>
                </a:solidFill>
                <a:latin typeface="72 Brand Medium" panose="020B0604030603020204" pitchFamily="34" charset="0"/>
              </a:rPr>
              <a:t>Routing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835B02B-B17C-4EB7-AC4B-70B22A37D0EB}"/>
              </a:ext>
            </a:extLst>
          </p:cNvPr>
          <p:cNvSpPr/>
          <p:nvPr/>
        </p:nvSpPr>
        <p:spPr bwMode="gray">
          <a:xfrm>
            <a:off x="5879496" y="2526621"/>
            <a:ext cx="1453386" cy="956483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SAP Focused Run Proxy (2)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612B63A-186A-4E82-96D8-1372EF65271D}"/>
              </a:ext>
            </a:extLst>
          </p:cNvPr>
          <p:cNvSpPr/>
          <p:nvPr/>
        </p:nvSpPr>
        <p:spPr bwMode="gray">
          <a:xfrm>
            <a:off x="421593" y="4537539"/>
            <a:ext cx="1122198" cy="80667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t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Data Collection Instrumentation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7C94CFA-3EC5-45B6-9745-676D1C3BED43}"/>
              </a:ext>
            </a:extLst>
          </p:cNvPr>
          <p:cNvSpPr/>
          <p:nvPr/>
        </p:nvSpPr>
        <p:spPr bwMode="gray">
          <a:xfrm>
            <a:off x="486871" y="4938543"/>
            <a:ext cx="994749" cy="14765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45708" tIns="71962" rIns="45708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8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OTEL Extensions </a:t>
            </a:r>
            <a:endParaRPr lang="en-DE" sz="8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7FB5774-E93D-454E-AC37-E23544FA7C81}"/>
              </a:ext>
            </a:extLst>
          </p:cNvPr>
          <p:cNvSpPr/>
          <p:nvPr/>
        </p:nvSpPr>
        <p:spPr bwMode="gray">
          <a:xfrm>
            <a:off x="486872" y="5140610"/>
            <a:ext cx="994749" cy="14765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8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Open Telemetry</a:t>
            </a:r>
            <a:endParaRPr lang="en-DE" sz="8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F5993A0-2DBD-4A6E-B765-11AA5853C5B3}"/>
              </a:ext>
            </a:extLst>
          </p:cNvPr>
          <p:cNvSpPr/>
          <p:nvPr/>
        </p:nvSpPr>
        <p:spPr bwMode="gray">
          <a:xfrm>
            <a:off x="1615288" y="4535207"/>
            <a:ext cx="935687" cy="80667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Pull based Data Providers</a:t>
            </a:r>
            <a:endParaRPr lang="en-DE" sz="100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509207-7A58-4B6A-AF76-AC789B22C7C5}"/>
              </a:ext>
            </a:extLst>
          </p:cNvPr>
          <p:cNvSpPr txBox="1"/>
          <p:nvPr/>
        </p:nvSpPr>
        <p:spPr>
          <a:xfrm>
            <a:off x="11417724" y="2139635"/>
            <a:ext cx="276679" cy="1365123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defTabSz="108812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798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SAP Internal</a:t>
            </a:r>
            <a:endParaRPr lang="en-DE" sz="1798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A0488BC-3017-4D58-9C1C-68319C26C7FF}"/>
              </a:ext>
            </a:extLst>
          </p:cNvPr>
          <p:cNvSpPr txBox="1"/>
          <p:nvPr/>
        </p:nvSpPr>
        <p:spPr>
          <a:xfrm>
            <a:off x="11481530" y="4217263"/>
            <a:ext cx="276679" cy="2173121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defTabSz="108812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798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Customers/Partners</a:t>
            </a:r>
            <a:endParaRPr lang="en-DE" sz="1798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ED1D1-AC37-4FA4-AD0C-7925E4FEA12F}"/>
              </a:ext>
            </a:extLst>
          </p:cNvPr>
          <p:cNvGrpSpPr/>
          <p:nvPr/>
        </p:nvGrpSpPr>
        <p:grpSpPr>
          <a:xfrm>
            <a:off x="9739251" y="2321767"/>
            <a:ext cx="765068" cy="411114"/>
            <a:chOff x="4941631" y="2205330"/>
            <a:chExt cx="3046654" cy="1645780"/>
          </a:xfrm>
          <a:solidFill>
            <a:srgbClr val="009FF5"/>
          </a:solidFill>
        </p:grpSpPr>
        <p:sp>
          <p:nvSpPr>
            <p:cNvPr id="117" name="Rectangle: Rounded Corners 116">
              <a:extLst>
                <a:ext uri="{FF2B5EF4-FFF2-40B4-BE49-F238E27FC236}">
                  <a16:creationId xmlns:a16="http://schemas.microsoft.com/office/drawing/2014/main" id="{E0BD54D5-351F-4FE3-8312-C9CA27145951}"/>
                </a:ext>
              </a:extLst>
            </p:cNvPr>
            <p:cNvSpPr/>
            <p:nvPr/>
          </p:nvSpPr>
          <p:spPr bwMode="gray">
            <a:xfrm>
              <a:off x="4941631" y="2205330"/>
              <a:ext cx="3046654" cy="1645780"/>
            </a:xfrm>
            <a:prstGeom prst="roundRect">
              <a:avLst/>
            </a:prstGeom>
            <a:grpFill/>
            <a:ln w="25400" algn="ctr">
              <a:noFill/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8C4D3D44-0419-4577-8F70-D5788B01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55918" y="2292234"/>
              <a:ext cx="2816964" cy="1463837"/>
            </a:xfrm>
            <a:prstGeom prst="rect">
              <a:avLst/>
            </a:prstGeom>
            <a:grpFill/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93BAA2E2-7024-43FD-8157-4BAFCA305411}"/>
              </a:ext>
            </a:extLst>
          </p:cNvPr>
          <p:cNvGrpSpPr/>
          <p:nvPr/>
        </p:nvGrpSpPr>
        <p:grpSpPr>
          <a:xfrm>
            <a:off x="5422592" y="4080752"/>
            <a:ext cx="832551" cy="420306"/>
            <a:chOff x="6377355" y="270692"/>
            <a:chExt cx="1969476" cy="1007124"/>
          </a:xfrm>
          <a:solidFill>
            <a:srgbClr val="009FF5"/>
          </a:solidFill>
        </p:grpSpPr>
        <p:sp>
          <p:nvSpPr>
            <p:cNvPr id="126" name="Rectangle: Rounded Corners 125">
              <a:extLst>
                <a:ext uri="{FF2B5EF4-FFF2-40B4-BE49-F238E27FC236}">
                  <a16:creationId xmlns:a16="http://schemas.microsoft.com/office/drawing/2014/main" id="{8399B7F1-8073-4732-AE42-60C8A2480E7B}"/>
                </a:ext>
              </a:extLst>
            </p:cNvPr>
            <p:cNvSpPr/>
            <p:nvPr/>
          </p:nvSpPr>
          <p:spPr bwMode="gray">
            <a:xfrm>
              <a:off x="6377355" y="270692"/>
              <a:ext cx="1969476" cy="1007124"/>
            </a:xfrm>
            <a:prstGeom prst="roundRect">
              <a:avLst/>
            </a:prstGeom>
            <a:grpFill/>
            <a:ln w="25400" algn="ctr">
              <a:noFill/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ABC486F2-9F28-41F7-BD52-B499C921D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99855" y="349398"/>
              <a:ext cx="1753191" cy="793319"/>
            </a:xfrm>
            <a:prstGeom prst="rect">
              <a:avLst/>
            </a:prstGeom>
            <a:grpFill/>
          </p:spPr>
        </p:pic>
      </p:grpSp>
      <p:sp>
        <p:nvSpPr>
          <p:cNvPr id="102" name="Flowchart: Magnetic Disk 101">
            <a:extLst>
              <a:ext uri="{FF2B5EF4-FFF2-40B4-BE49-F238E27FC236}">
                <a16:creationId xmlns:a16="http://schemas.microsoft.com/office/drawing/2014/main" id="{4D60B124-AF85-4DB0-8D95-03C0FC5A1FCA}"/>
              </a:ext>
            </a:extLst>
          </p:cNvPr>
          <p:cNvSpPr/>
          <p:nvPr/>
        </p:nvSpPr>
        <p:spPr bwMode="gray">
          <a:xfrm>
            <a:off x="5348986" y="5579624"/>
            <a:ext cx="1875168" cy="337692"/>
          </a:xfrm>
          <a:prstGeom prst="flowChartMagneticDisk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CALM Database</a:t>
            </a:r>
            <a:endParaRPr lang="en-DE" sz="1200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43E516-88AB-4F8E-B90A-14BB72E83CCD}"/>
              </a:ext>
            </a:extLst>
          </p:cNvPr>
          <p:cNvGrpSpPr/>
          <p:nvPr/>
        </p:nvGrpSpPr>
        <p:grpSpPr>
          <a:xfrm>
            <a:off x="2774421" y="4104803"/>
            <a:ext cx="1236379" cy="568339"/>
            <a:chOff x="2806491" y="3814175"/>
            <a:chExt cx="1237023" cy="568635"/>
          </a:xfrm>
        </p:grpSpPr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60C93B32-D55A-4874-ADE0-FBA4626F52A4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3C7CC4-41D6-403C-968A-8AA3F0FF8FAF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DDEC296-25B4-47CA-93D7-D25C29ABF148}"/>
              </a:ext>
            </a:extLst>
          </p:cNvPr>
          <p:cNvGrpSpPr/>
          <p:nvPr/>
        </p:nvGrpSpPr>
        <p:grpSpPr>
          <a:xfrm>
            <a:off x="2774418" y="4799142"/>
            <a:ext cx="1236378" cy="568339"/>
            <a:chOff x="2806492" y="4585827"/>
            <a:chExt cx="1237022" cy="568635"/>
          </a:xfrm>
        </p:grpSpPr>
        <p:sp>
          <p:nvSpPr>
            <p:cNvPr id="84" name="Arrow: Chevron 83">
              <a:extLst>
                <a:ext uri="{FF2B5EF4-FFF2-40B4-BE49-F238E27FC236}">
                  <a16:creationId xmlns:a16="http://schemas.microsoft.com/office/drawing/2014/main" id="{9C62C04B-4E5E-4160-82AA-3F4B1CF4B7A6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884F246-A69C-469E-A33E-D50C445AF32E}"/>
                </a:ext>
              </a:extLst>
            </p:cNvPr>
            <p:cNvSpPr txBox="1"/>
            <p:nvPr/>
          </p:nvSpPr>
          <p:spPr>
            <a:xfrm>
              <a:off x="2943903" y="4709965"/>
              <a:ext cx="810741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lang="en-DE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E707B66-EF6B-4D56-B1D8-9AE6669C5C6C}"/>
              </a:ext>
            </a:extLst>
          </p:cNvPr>
          <p:cNvGrpSpPr/>
          <p:nvPr/>
        </p:nvGrpSpPr>
        <p:grpSpPr>
          <a:xfrm>
            <a:off x="2774421" y="5736309"/>
            <a:ext cx="1236379" cy="568339"/>
            <a:chOff x="2806491" y="3814175"/>
            <a:chExt cx="1237023" cy="568635"/>
          </a:xfrm>
        </p:grpSpPr>
        <p:sp>
          <p:nvSpPr>
            <p:cNvPr id="98" name="Arrow: Chevron 97">
              <a:extLst>
                <a:ext uri="{FF2B5EF4-FFF2-40B4-BE49-F238E27FC236}">
                  <a16:creationId xmlns:a16="http://schemas.microsoft.com/office/drawing/2014/main" id="{9B390D3F-AFA9-449D-B3B7-E7854A0B3253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E4FACAE4-CF90-49FF-90C5-AC39D0040CFB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9B28E07-B6C6-4E9C-BF2F-9AE341B2AF84}"/>
              </a:ext>
            </a:extLst>
          </p:cNvPr>
          <p:cNvGrpSpPr/>
          <p:nvPr/>
        </p:nvGrpSpPr>
        <p:grpSpPr>
          <a:xfrm>
            <a:off x="2774421" y="2890924"/>
            <a:ext cx="1236379" cy="568339"/>
            <a:chOff x="2806491" y="3814175"/>
            <a:chExt cx="1237023" cy="568635"/>
          </a:xfrm>
        </p:grpSpPr>
        <p:sp>
          <p:nvSpPr>
            <p:cNvPr id="104" name="Arrow: Chevron 103">
              <a:extLst>
                <a:ext uri="{FF2B5EF4-FFF2-40B4-BE49-F238E27FC236}">
                  <a16:creationId xmlns:a16="http://schemas.microsoft.com/office/drawing/2014/main" id="{FD656A1D-90D9-478B-ABCF-07975F323B0A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0C0D1861-DBD3-447B-85E7-C5C442BB4620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1AD38A81-FDAC-4997-986D-DF12A6381C55}"/>
              </a:ext>
            </a:extLst>
          </p:cNvPr>
          <p:cNvGrpSpPr/>
          <p:nvPr/>
        </p:nvGrpSpPr>
        <p:grpSpPr>
          <a:xfrm>
            <a:off x="2774421" y="1378782"/>
            <a:ext cx="1236379" cy="568339"/>
            <a:chOff x="2806491" y="3814175"/>
            <a:chExt cx="1237023" cy="568635"/>
          </a:xfrm>
        </p:grpSpPr>
        <p:sp>
          <p:nvSpPr>
            <p:cNvPr id="107" name="Arrow: Chevron 106">
              <a:extLst>
                <a:ext uri="{FF2B5EF4-FFF2-40B4-BE49-F238E27FC236}">
                  <a16:creationId xmlns:a16="http://schemas.microsoft.com/office/drawing/2014/main" id="{F86010B5-F8BF-4911-8B2E-DF304E6AB2D6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0D5EF8A-0B06-4487-B5AB-8C3B07DE1290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EED1B94-5EB6-4385-A8AD-4EE18FF064FA}"/>
              </a:ext>
            </a:extLst>
          </p:cNvPr>
          <p:cNvGrpSpPr/>
          <p:nvPr/>
        </p:nvGrpSpPr>
        <p:grpSpPr>
          <a:xfrm>
            <a:off x="2774418" y="2081053"/>
            <a:ext cx="1236378" cy="568339"/>
            <a:chOff x="2806492" y="4585827"/>
            <a:chExt cx="1237022" cy="568635"/>
          </a:xfrm>
        </p:grpSpPr>
        <p:sp>
          <p:nvSpPr>
            <p:cNvPr id="128" name="Arrow: Chevron 127">
              <a:extLst>
                <a:ext uri="{FF2B5EF4-FFF2-40B4-BE49-F238E27FC236}">
                  <a16:creationId xmlns:a16="http://schemas.microsoft.com/office/drawing/2014/main" id="{60778CDB-F2E0-409D-89AF-2152952E2CF7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850DA362-1980-437D-A25E-88E90BDCA57D}"/>
                </a:ext>
              </a:extLst>
            </p:cNvPr>
            <p:cNvSpPr txBox="1"/>
            <p:nvPr/>
          </p:nvSpPr>
          <p:spPr>
            <a:xfrm>
              <a:off x="2943903" y="4709965"/>
              <a:ext cx="810741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34" name="Arrow: Chevron 133">
            <a:extLst>
              <a:ext uri="{FF2B5EF4-FFF2-40B4-BE49-F238E27FC236}">
                <a16:creationId xmlns:a16="http://schemas.microsoft.com/office/drawing/2014/main" id="{56331DF7-9EA0-449D-AB76-CB01AEB0F441}"/>
              </a:ext>
            </a:extLst>
          </p:cNvPr>
          <p:cNvSpPr/>
          <p:nvPr/>
        </p:nvSpPr>
        <p:spPr bwMode="gray">
          <a:xfrm rot="16200000">
            <a:off x="6441946" y="3178535"/>
            <a:ext cx="374210" cy="1244475"/>
          </a:xfrm>
          <a:prstGeom prst="chevron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endParaRPr lang="en-DE" sz="1798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1AAD38-3E17-47D9-BCA2-2144EE615246}"/>
              </a:ext>
            </a:extLst>
          </p:cNvPr>
          <p:cNvGrpSpPr/>
          <p:nvPr/>
        </p:nvGrpSpPr>
        <p:grpSpPr>
          <a:xfrm>
            <a:off x="4390471" y="3611034"/>
            <a:ext cx="1244475" cy="376843"/>
            <a:chOff x="6187118" y="336516"/>
            <a:chExt cx="1245123" cy="758810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E948C10-4CA7-4458-BDD7-4AAC35EE3D17}"/>
                </a:ext>
              </a:extLst>
            </p:cNvPr>
            <p:cNvSpPr txBox="1"/>
            <p:nvPr/>
          </p:nvSpPr>
          <p:spPr>
            <a:xfrm>
              <a:off x="6466637" y="710987"/>
              <a:ext cx="686086" cy="309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36" name="Arrow: Chevron 135">
              <a:extLst>
                <a:ext uri="{FF2B5EF4-FFF2-40B4-BE49-F238E27FC236}">
                  <a16:creationId xmlns:a16="http://schemas.microsoft.com/office/drawing/2014/main" id="{3B80E61C-F4BA-41E0-8826-1B83E6D29938}"/>
                </a:ext>
              </a:extLst>
            </p:cNvPr>
            <p:cNvSpPr/>
            <p:nvPr/>
          </p:nvSpPr>
          <p:spPr bwMode="gray">
            <a:xfrm rot="5400000">
              <a:off x="6430275" y="93359"/>
              <a:ext cx="758810" cy="1245123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37" name="Arrow: Chevron 136">
            <a:extLst>
              <a:ext uri="{FF2B5EF4-FFF2-40B4-BE49-F238E27FC236}">
                <a16:creationId xmlns:a16="http://schemas.microsoft.com/office/drawing/2014/main" id="{818DCB93-9BDB-49D3-8E7C-A86D1BA5EFD8}"/>
              </a:ext>
            </a:extLst>
          </p:cNvPr>
          <p:cNvSpPr/>
          <p:nvPr/>
        </p:nvSpPr>
        <p:spPr bwMode="gray">
          <a:xfrm rot="16200000">
            <a:off x="9897210" y="4576464"/>
            <a:ext cx="391470" cy="1244475"/>
          </a:xfrm>
          <a:prstGeom prst="chevron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endParaRPr lang="en-DE" sz="1798" kern="0" err="1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C896B3C2-8BD8-4468-B52C-85C75ECAE9F0}"/>
              </a:ext>
            </a:extLst>
          </p:cNvPr>
          <p:cNvGrpSpPr/>
          <p:nvPr/>
        </p:nvGrpSpPr>
        <p:grpSpPr>
          <a:xfrm>
            <a:off x="7639821" y="5479609"/>
            <a:ext cx="1236379" cy="463253"/>
            <a:chOff x="2806491" y="3814175"/>
            <a:chExt cx="1237023" cy="568635"/>
          </a:xfrm>
        </p:grpSpPr>
        <p:sp>
          <p:nvSpPr>
            <p:cNvPr id="141" name="Arrow: Chevron 140">
              <a:extLst>
                <a:ext uri="{FF2B5EF4-FFF2-40B4-BE49-F238E27FC236}">
                  <a16:creationId xmlns:a16="http://schemas.microsoft.com/office/drawing/2014/main" id="{FA3F13A3-AB37-43D5-82D3-88D5817D8839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1F8ED29-3EBE-4003-A493-DB66DBBDA264}"/>
                </a:ext>
              </a:extLst>
            </p:cNvPr>
            <p:cNvSpPr txBox="1"/>
            <p:nvPr/>
          </p:nvSpPr>
          <p:spPr>
            <a:xfrm>
              <a:off x="3072946" y="3914414"/>
              <a:ext cx="686086" cy="37759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2ADF4A2-10CD-404E-AA1B-56D6F3FEB4E7}"/>
              </a:ext>
            </a:extLst>
          </p:cNvPr>
          <p:cNvGrpSpPr/>
          <p:nvPr/>
        </p:nvGrpSpPr>
        <p:grpSpPr>
          <a:xfrm>
            <a:off x="7639820" y="6042078"/>
            <a:ext cx="1236378" cy="463253"/>
            <a:chOff x="2806492" y="4585827"/>
            <a:chExt cx="1237022" cy="568635"/>
          </a:xfrm>
        </p:grpSpPr>
        <p:sp>
          <p:nvSpPr>
            <p:cNvPr id="144" name="Arrow: Chevron 143">
              <a:extLst>
                <a:ext uri="{FF2B5EF4-FFF2-40B4-BE49-F238E27FC236}">
                  <a16:creationId xmlns:a16="http://schemas.microsoft.com/office/drawing/2014/main" id="{E763334B-6736-4080-BAB4-3BB5455E0D5D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660ED342-008C-4F16-BFFA-0328E7B5934E}"/>
                </a:ext>
              </a:extLst>
            </p:cNvPr>
            <p:cNvSpPr txBox="1"/>
            <p:nvPr/>
          </p:nvSpPr>
          <p:spPr>
            <a:xfrm>
              <a:off x="2943903" y="4675056"/>
              <a:ext cx="810741" cy="37759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14A2421F-2AC1-4ED0-9AA6-30B3CE35DBFD}"/>
              </a:ext>
            </a:extLst>
          </p:cNvPr>
          <p:cNvGrpSpPr/>
          <p:nvPr/>
        </p:nvGrpSpPr>
        <p:grpSpPr>
          <a:xfrm>
            <a:off x="7694845" y="2250824"/>
            <a:ext cx="1236379" cy="523297"/>
            <a:chOff x="2806491" y="3814175"/>
            <a:chExt cx="1237023" cy="568635"/>
          </a:xfrm>
        </p:grpSpPr>
        <p:sp>
          <p:nvSpPr>
            <p:cNvPr id="147" name="Arrow: Chevron 146">
              <a:extLst>
                <a:ext uri="{FF2B5EF4-FFF2-40B4-BE49-F238E27FC236}">
                  <a16:creationId xmlns:a16="http://schemas.microsoft.com/office/drawing/2014/main" id="{66B8823B-D6C5-4F9C-B91B-82C97CAA9BB0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0BA0F36-7AEC-4F06-A76F-EDA5176F3EE7}"/>
                </a:ext>
              </a:extLst>
            </p:cNvPr>
            <p:cNvSpPr txBox="1"/>
            <p:nvPr/>
          </p:nvSpPr>
          <p:spPr>
            <a:xfrm>
              <a:off x="3072946" y="3936077"/>
              <a:ext cx="686086" cy="33426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075DCD9-D038-4B3C-806A-1BC8DEF95A3C}"/>
              </a:ext>
            </a:extLst>
          </p:cNvPr>
          <p:cNvGrpSpPr/>
          <p:nvPr/>
        </p:nvGrpSpPr>
        <p:grpSpPr>
          <a:xfrm>
            <a:off x="7694843" y="2956478"/>
            <a:ext cx="1236378" cy="557832"/>
            <a:chOff x="2806492" y="4585827"/>
            <a:chExt cx="1237022" cy="568635"/>
          </a:xfrm>
        </p:grpSpPr>
        <p:sp>
          <p:nvSpPr>
            <p:cNvPr id="152" name="Arrow: Chevron 151">
              <a:extLst>
                <a:ext uri="{FF2B5EF4-FFF2-40B4-BE49-F238E27FC236}">
                  <a16:creationId xmlns:a16="http://schemas.microsoft.com/office/drawing/2014/main" id="{E92028AE-8621-4D81-A6F7-8A0B71587B50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CE50082-515E-47FB-BB11-B15862569428}"/>
                </a:ext>
              </a:extLst>
            </p:cNvPr>
            <p:cNvSpPr txBox="1"/>
            <p:nvPr/>
          </p:nvSpPr>
          <p:spPr>
            <a:xfrm>
              <a:off x="2943903" y="4707065"/>
              <a:ext cx="810741" cy="3135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F60B6C84-AD5C-42FC-B2FA-34BB147B25FD}"/>
              </a:ext>
            </a:extLst>
          </p:cNvPr>
          <p:cNvGrpSpPr/>
          <p:nvPr/>
        </p:nvGrpSpPr>
        <p:grpSpPr>
          <a:xfrm>
            <a:off x="7639821" y="4198685"/>
            <a:ext cx="1236379" cy="568339"/>
            <a:chOff x="2806491" y="3814175"/>
            <a:chExt cx="1237023" cy="568635"/>
          </a:xfrm>
        </p:grpSpPr>
        <p:sp>
          <p:nvSpPr>
            <p:cNvPr id="157" name="Arrow: Chevron 156">
              <a:extLst>
                <a:ext uri="{FF2B5EF4-FFF2-40B4-BE49-F238E27FC236}">
                  <a16:creationId xmlns:a16="http://schemas.microsoft.com/office/drawing/2014/main" id="{41CAC126-69B9-4C44-BE76-6FECDC476094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43D76D04-A2A1-4679-B29E-D664D55079F1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088122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000" kern="0">
                  <a:solidFill>
                    <a:srgbClr val="000000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lang="en-DE" sz="1000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70940EA-EEE9-E0F5-B7ED-66FD065ED43C}"/>
              </a:ext>
            </a:extLst>
          </p:cNvPr>
          <p:cNvSpPr/>
          <p:nvPr/>
        </p:nvSpPr>
        <p:spPr>
          <a:xfrm>
            <a:off x="7075957" y="144072"/>
            <a:ext cx="4996804" cy="261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88122"/>
            <a:r>
              <a:rPr lang="en-US" sz="1100">
                <a:solidFill>
                  <a:srgbClr val="000000"/>
                </a:solidFill>
                <a:latin typeface="+mn-lt"/>
              </a:rPr>
              <a:t>This is the current state of planning and may be changed by SAP at any time.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28B01C-AEE4-8A87-405F-42A7C28798FE}"/>
              </a:ext>
            </a:extLst>
          </p:cNvPr>
          <p:cNvSpPr txBox="1"/>
          <p:nvPr/>
        </p:nvSpPr>
        <p:spPr>
          <a:xfrm>
            <a:off x="9223519" y="6597841"/>
            <a:ext cx="1245210" cy="1615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8812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5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(1) Partially available</a:t>
            </a:r>
            <a:endParaRPr lang="en-DE" sz="105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DF894F-6CCD-7808-E8B5-D0AF3B5F9736}"/>
              </a:ext>
            </a:extLst>
          </p:cNvPr>
          <p:cNvSpPr txBox="1"/>
          <p:nvPr/>
        </p:nvSpPr>
        <p:spPr>
          <a:xfrm>
            <a:off x="10600306" y="6597840"/>
            <a:ext cx="716356" cy="1615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108812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050" kern="0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(2) Planned</a:t>
            </a:r>
            <a:endParaRPr lang="en-DE" sz="1050" kern="0">
              <a:solidFill>
                <a:srgbClr val="000000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8D51A1B3-C37F-3226-A145-F82EFF77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Generation Data Collection Infrastructure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CA64EB6-52E6-9553-CF12-E672C0E29680}"/>
              </a:ext>
            </a:extLst>
          </p:cNvPr>
          <p:cNvGrpSpPr/>
          <p:nvPr/>
        </p:nvGrpSpPr>
        <p:grpSpPr>
          <a:xfrm>
            <a:off x="9726774" y="5949646"/>
            <a:ext cx="765068" cy="411114"/>
            <a:chOff x="4941631" y="2205330"/>
            <a:chExt cx="3046654" cy="1645780"/>
          </a:xfrm>
          <a:solidFill>
            <a:srgbClr val="009FF5"/>
          </a:solidFill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787B379-9310-07C2-AF79-747CDFD656C3}"/>
                </a:ext>
              </a:extLst>
            </p:cNvPr>
            <p:cNvSpPr/>
            <p:nvPr/>
          </p:nvSpPr>
          <p:spPr bwMode="gray">
            <a:xfrm>
              <a:off x="4941631" y="2205330"/>
              <a:ext cx="3046654" cy="1645780"/>
            </a:xfrm>
            <a:prstGeom prst="roundRect">
              <a:avLst/>
            </a:prstGeom>
            <a:grpFill/>
            <a:ln w="25400" algn="ctr">
              <a:noFill/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0FD4137-997F-2485-108A-D601CA2C5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55918" y="2292234"/>
              <a:ext cx="2816964" cy="146383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74117003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F09B1D-52F1-4E45-9400-B5863ECCE5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520" y="2420329"/>
            <a:ext cx="6564334" cy="3924150"/>
          </a:xfrm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465175" lvl="2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799"/>
              <a:t>SAP Cloud ALM empowers customers to </a:t>
            </a:r>
            <a:r>
              <a:rPr lang="en-US" sz="1799" b="1">
                <a:solidFill>
                  <a:srgbClr val="0070C0"/>
                </a:solidFill>
              </a:rPr>
              <a:t>understand health of SAP business solutions</a:t>
            </a:r>
            <a:r>
              <a:rPr lang="en-US" sz="1799"/>
              <a:t>:</a:t>
            </a:r>
          </a:p>
          <a:p>
            <a:pPr marL="646184" lvl="3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600"/>
              <a:t>Provides </a:t>
            </a:r>
            <a:r>
              <a:rPr lang="en-US" sz="1600" b="1">
                <a:solidFill>
                  <a:srgbClr val="0070C0"/>
                </a:solidFill>
              </a:rPr>
              <a:t>full stack monitoring and alerting </a:t>
            </a:r>
            <a:r>
              <a:rPr lang="en-US" sz="1600"/>
              <a:t>covering business processes, integration, users, jobs &amp; tasks, applications, and health of services and systems</a:t>
            </a:r>
          </a:p>
          <a:p>
            <a:pPr marL="646184" lvl="3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600"/>
              <a:t>Allows to conduct </a:t>
            </a:r>
            <a:r>
              <a:rPr lang="en-US" sz="1600" b="1">
                <a:solidFill>
                  <a:srgbClr val="0070C0"/>
                </a:solidFill>
              </a:rPr>
              <a:t>root cause analysis </a:t>
            </a:r>
            <a:r>
              <a:rPr lang="en-US" sz="1600"/>
              <a:t>on different levels via embedded dashboards</a:t>
            </a:r>
          </a:p>
          <a:p>
            <a:pPr marL="646184" lvl="3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600"/>
              <a:t>Acts as </a:t>
            </a:r>
            <a:r>
              <a:rPr lang="en-US" sz="1600" b="1">
                <a:solidFill>
                  <a:srgbClr val="0070C0"/>
                </a:solidFill>
              </a:rPr>
              <a:t>collaboration platform between LOB and IT</a:t>
            </a:r>
            <a:endParaRPr lang="en-US" sz="1200">
              <a:solidFill>
                <a:srgbClr val="0070C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9044E0-E97E-DBE1-826C-5CCB3F46A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469640"/>
            <a:ext cx="11017250" cy="1107996"/>
          </a:xfrm>
        </p:spPr>
        <p:txBody>
          <a:bodyPr/>
          <a:lstStyle/>
          <a:p>
            <a:r>
              <a:rPr lang="en-US"/>
              <a:t>SAP Cloud ALM for Operations – Value Proposition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0E8852-60D4-49DE-900D-84DD6438D1BD}"/>
              </a:ext>
            </a:extLst>
          </p:cNvPr>
          <p:cNvSpPr/>
          <p:nvPr/>
        </p:nvSpPr>
        <p:spPr bwMode="gray">
          <a:xfrm>
            <a:off x="585636" y="1486752"/>
            <a:ext cx="11017250" cy="647662"/>
          </a:xfrm>
          <a:prstGeom prst="rect">
            <a:avLst/>
          </a:prstGeom>
          <a:solidFill>
            <a:schemeClr val="bg2">
              <a:alpha val="70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2539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998" b="1" kern="0">
                <a:solidFill>
                  <a:srgbClr val="000000"/>
                </a:solidFill>
                <a:latin typeface="72" panose="020B0503030000000003" pitchFamily="34" charset="0"/>
                <a:ea typeface="Arial Unicode MS"/>
                <a:cs typeface="72" panose="020B0503030000000003" pitchFamily="34" charset="0"/>
              </a:rPr>
              <a:t>Ensures business continuity - Keeps the lights on - Increases operations efficiency - Predicts critical situations - Provides status events for business services - Reduces TCO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A635574-EE94-4301-8083-BF891665A673}"/>
              </a:ext>
            </a:extLst>
          </p:cNvPr>
          <p:cNvSpPr txBox="1">
            <a:spLocks/>
          </p:cNvSpPr>
          <p:nvPr/>
        </p:nvSpPr>
        <p:spPr bwMode="black">
          <a:xfrm>
            <a:off x="501521" y="4784627"/>
            <a:ext cx="11015084" cy="31856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5175" lvl="2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SAP Cloud ALM enables </a:t>
            </a:r>
            <a:r>
              <a:rPr lang="en-US" sz="1799" b="1">
                <a:solidFill>
                  <a:srgbClr val="0070C0"/>
                </a:solidFill>
                <a:latin typeface="72" panose="020B0503030000000003" pitchFamily="34" charset="0"/>
                <a:cs typeface="72" panose="020B0503030000000003" pitchFamily="34" charset="0"/>
              </a:rPr>
              <a:t>operations automation </a:t>
            </a: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by integrating existing automation solutions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C549904-FC51-44E1-9AFF-AC1A19780272}"/>
              </a:ext>
            </a:extLst>
          </p:cNvPr>
          <p:cNvSpPr txBox="1">
            <a:spLocks/>
          </p:cNvSpPr>
          <p:nvPr/>
        </p:nvSpPr>
        <p:spPr bwMode="black">
          <a:xfrm>
            <a:off x="501521" y="5219223"/>
            <a:ext cx="11015084" cy="57414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5175" lvl="2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SAP Cloud ALM introduces </a:t>
            </a:r>
            <a:r>
              <a:rPr lang="en-US" sz="1799" b="1">
                <a:solidFill>
                  <a:srgbClr val="0070C0"/>
                </a:solidFill>
                <a:latin typeface="72" panose="020B0503030000000003" pitchFamily="34" charset="0"/>
                <a:cs typeface="72" panose="020B0503030000000003" pitchFamily="34" charset="0"/>
              </a:rPr>
              <a:t>intelligent event processing </a:t>
            </a: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as central routing infrastructure to enable </a:t>
            </a:r>
            <a:r>
              <a:rPr lang="en-US" sz="1799" b="1">
                <a:solidFill>
                  <a:srgbClr val="0070C0"/>
                </a:solidFill>
                <a:latin typeface="72" panose="020B0503030000000003" pitchFamily="34" charset="0"/>
                <a:cs typeface="72" panose="020B0503030000000003" pitchFamily="34" charset="0"/>
              </a:rPr>
              <a:t>event correlation </a:t>
            </a: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and </a:t>
            </a:r>
            <a:r>
              <a:rPr lang="en-US" sz="1799" b="1">
                <a:solidFill>
                  <a:srgbClr val="0070C0"/>
                </a:solidFill>
                <a:latin typeface="72" panose="020B0503030000000003" pitchFamily="34" charset="0"/>
                <a:cs typeface="72" panose="020B0503030000000003" pitchFamily="34" charset="0"/>
              </a:rPr>
              <a:t>intelligent alerting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05D4023-0B8F-428A-9061-4D5E3D26A82C}"/>
              </a:ext>
            </a:extLst>
          </p:cNvPr>
          <p:cNvSpPr txBox="1">
            <a:spLocks/>
          </p:cNvSpPr>
          <p:nvPr/>
        </p:nvSpPr>
        <p:spPr bwMode="black">
          <a:xfrm>
            <a:off x="501521" y="5909393"/>
            <a:ext cx="11015084" cy="57414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5175" lvl="2" indent="-285578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SAP Cloud ALM provides </a:t>
            </a:r>
            <a:r>
              <a:rPr lang="en-US" sz="1799" b="1">
                <a:solidFill>
                  <a:srgbClr val="0070C0"/>
                </a:solidFill>
                <a:latin typeface="72" panose="020B0503030000000003" pitchFamily="34" charset="0"/>
                <a:cs typeface="72" panose="020B0503030000000003" pitchFamily="34" charset="0"/>
              </a:rPr>
              <a:t>transparency regarding the health of business services </a:t>
            </a:r>
            <a:r>
              <a:rPr lang="en-US" sz="1799">
                <a:solidFill>
                  <a:srgbClr val="000000"/>
                </a:solidFill>
                <a:latin typeface="72" panose="020B0503030000000003" pitchFamily="34" charset="0"/>
                <a:cs typeface="72" panose="020B0503030000000003" pitchFamily="34" charset="0"/>
              </a:rPr>
              <a:t>including event calendar and service level management</a:t>
            </a:r>
          </a:p>
        </p:txBody>
      </p:sp>
      <p:grpSp>
        <p:nvGrpSpPr>
          <p:cNvPr id="11" name="Group 12">
            <a:extLst>
              <a:ext uri="{FF2B5EF4-FFF2-40B4-BE49-F238E27FC236}">
                <a16:creationId xmlns:a16="http://schemas.microsoft.com/office/drawing/2014/main" id="{A54ECA8F-9E32-A904-7A75-01052C4E02FE}"/>
              </a:ext>
            </a:extLst>
          </p:cNvPr>
          <p:cNvGrpSpPr/>
          <p:nvPr/>
        </p:nvGrpSpPr>
        <p:grpSpPr>
          <a:xfrm>
            <a:off x="7200304" y="2385442"/>
            <a:ext cx="4300450" cy="2319994"/>
            <a:chOff x="6377355" y="270692"/>
            <a:chExt cx="1969476" cy="1007124"/>
          </a:xfrm>
          <a:solidFill>
            <a:srgbClr val="00B0F0"/>
          </a:solidFill>
        </p:grpSpPr>
        <p:sp>
          <p:nvSpPr>
            <p:cNvPr id="16" name="Rectangle: Rounded Corners 13">
              <a:extLst>
                <a:ext uri="{FF2B5EF4-FFF2-40B4-BE49-F238E27FC236}">
                  <a16:creationId xmlns:a16="http://schemas.microsoft.com/office/drawing/2014/main" id="{F63FD594-4C5D-0C3E-F299-965B9C3459E1}"/>
                </a:ext>
              </a:extLst>
            </p:cNvPr>
            <p:cNvSpPr/>
            <p:nvPr/>
          </p:nvSpPr>
          <p:spPr bwMode="gray">
            <a:xfrm>
              <a:off x="6377355" y="270692"/>
              <a:ext cx="1969476" cy="1007124"/>
            </a:xfrm>
            <a:prstGeom prst="roundRect">
              <a:avLst/>
            </a:prstGeom>
            <a:grpFill/>
            <a:ln w="25400" algn="ctr">
              <a:noFill/>
              <a:miter lim="800000"/>
              <a:headEnd/>
              <a:tailEnd/>
            </a:ln>
          </p:spPr>
          <p:txBody>
            <a:bodyPr lIns="89954" tIns="71962" rIns="89954" bIns="71962" rtlCol="0" anchor="ctr"/>
            <a:lstStyle/>
            <a:p>
              <a:pPr algn="ctr" defTabSz="913852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798" kern="0" err="1">
                <a:solidFill>
                  <a:srgbClr val="00000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7" name="Picture 14">
              <a:extLst>
                <a:ext uri="{FF2B5EF4-FFF2-40B4-BE49-F238E27FC236}">
                  <a16:creationId xmlns:a16="http://schemas.microsoft.com/office/drawing/2014/main" id="{7C4495FE-E84C-263A-96BB-C4FE94932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9855" y="349398"/>
              <a:ext cx="1753191" cy="79331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8147196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genda items"/>
          <p:cNvSpPr>
            <a:spLocks noGrp="1"/>
          </p:cNvSpPr>
          <p:nvPr>
            <p:ph type="body" sz="quarter" idx="10"/>
          </p:nvPr>
        </p:nvSpPr>
        <p:spPr bwMode="gray">
          <a:xfrm>
            <a:off x="503869" y="1557825"/>
            <a:ext cx="11182288" cy="4777418"/>
          </a:xfrm>
        </p:spPr>
        <p:txBody>
          <a:bodyPr/>
          <a:lstStyle/>
          <a:p>
            <a:r>
              <a:rPr lang="en-US"/>
              <a:t>SAP Cloud ALM for Operations</a:t>
            </a:r>
          </a:p>
          <a:p>
            <a:pPr lvl="1"/>
            <a:r>
              <a:rPr lang="en-US"/>
              <a:t>Overview</a:t>
            </a:r>
          </a:p>
          <a:p>
            <a:r>
              <a:rPr lang="en-US"/>
              <a:t>Next Generation Data Collection Infrastructure</a:t>
            </a:r>
          </a:p>
          <a:p>
            <a:pPr lvl="1"/>
            <a:r>
              <a:rPr lang="en-US"/>
              <a:t>Overview</a:t>
            </a:r>
          </a:p>
          <a:p>
            <a:r>
              <a:rPr lang="en-US"/>
              <a:t>Hands-on</a:t>
            </a:r>
          </a:p>
          <a:p>
            <a:pPr lvl="1"/>
            <a:r>
              <a:rPr lang="en-US"/>
              <a:t>Set up Monitoring with SAP Cloud ALM</a:t>
            </a:r>
          </a:p>
        </p:txBody>
      </p:sp>
      <p:sp>
        <p:nvSpPr>
          <p:cNvPr id="2" name="Agenda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Agenda</a:t>
            </a:r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9E146-C293-83C8-82BD-8B2D80429B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999"/>
              <a:t>SAP Cloud ALM for Operations</a:t>
            </a:r>
          </a:p>
        </p:txBody>
      </p:sp>
    </p:spTree>
    <p:extLst>
      <p:ext uri="{BB962C8B-B14F-4D97-AF65-F5344CB8AC3E}">
        <p14:creationId xmlns:p14="http://schemas.microsoft.com/office/powerpoint/2010/main" val="3334209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7CDB09AC-B41F-480B-851E-D18887B01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10" y="470410"/>
            <a:ext cx="11014382" cy="369108"/>
          </a:xfrm>
        </p:spPr>
        <p:txBody>
          <a:bodyPr/>
          <a:lstStyle/>
          <a:p>
            <a:r>
              <a:rPr lang="en-US" sz="2399"/>
              <a:t>SAP Cloud ALM for Operations – Functional Overview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E54595F-3EC1-4126-891E-EB774878F170}"/>
              </a:ext>
            </a:extLst>
          </p:cNvPr>
          <p:cNvSpPr/>
          <p:nvPr/>
        </p:nvSpPr>
        <p:spPr bwMode="gray">
          <a:xfrm>
            <a:off x="787770" y="6056146"/>
            <a:ext cx="1158706" cy="438691"/>
          </a:xfrm>
          <a:prstGeom prst="roundRect">
            <a:avLst/>
          </a:prstGeom>
          <a:solidFill>
            <a:schemeClr val="bg1"/>
          </a:solidFill>
          <a:ln w="25400" algn="ctr">
            <a:solidFill>
              <a:srgbClr val="0070F2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b="1" kern="0">
                <a:solidFill>
                  <a:srgbClr val="009FF5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Inbound     Integration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4E620070-7764-45AB-9C1E-322638D8B66F}"/>
              </a:ext>
            </a:extLst>
          </p:cNvPr>
          <p:cNvSpPr/>
          <p:nvPr/>
        </p:nvSpPr>
        <p:spPr bwMode="gray">
          <a:xfrm>
            <a:off x="3101520" y="6056146"/>
            <a:ext cx="1158706" cy="438691"/>
          </a:xfrm>
          <a:prstGeom prst="roundRect">
            <a:avLst/>
          </a:prstGeom>
          <a:solidFill>
            <a:schemeClr val="bg1"/>
          </a:solidFill>
          <a:ln w="25400" algn="ctr">
            <a:solidFill>
              <a:srgbClr val="0070F2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b="1" kern="0">
                <a:solidFill>
                  <a:srgbClr val="0070F2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Problem Detection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480129F8-862E-4343-B1A4-933D71933FEC}"/>
              </a:ext>
            </a:extLst>
          </p:cNvPr>
          <p:cNvSpPr/>
          <p:nvPr/>
        </p:nvSpPr>
        <p:spPr bwMode="gray">
          <a:xfrm>
            <a:off x="5564379" y="6056146"/>
            <a:ext cx="1158706" cy="438691"/>
          </a:xfrm>
          <a:prstGeom prst="roundRect">
            <a:avLst/>
          </a:prstGeom>
          <a:solidFill>
            <a:schemeClr val="bg1"/>
          </a:solidFill>
          <a:ln w="25400" algn="ctr">
            <a:solidFill>
              <a:srgbClr val="0070F2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b="1" kern="0">
                <a:solidFill>
                  <a:srgbClr val="0070F2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Problem Routing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49458594-7F5A-4E0B-9A77-0AE59FFF1D6C}"/>
              </a:ext>
            </a:extLst>
          </p:cNvPr>
          <p:cNvSpPr/>
          <p:nvPr/>
        </p:nvSpPr>
        <p:spPr bwMode="gray">
          <a:xfrm>
            <a:off x="7878128" y="6056146"/>
            <a:ext cx="1158706" cy="438691"/>
          </a:xfrm>
          <a:prstGeom prst="roundRect">
            <a:avLst/>
          </a:prstGeom>
          <a:solidFill>
            <a:schemeClr val="bg1"/>
          </a:solidFill>
          <a:ln w="25400" algn="ctr">
            <a:solidFill>
              <a:srgbClr val="0070F2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b="1" kern="0">
                <a:solidFill>
                  <a:srgbClr val="0070F2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Problem Resolution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D0E23612-BE5A-4BF3-A625-637C45AAE339}"/>
              </a:ext>
            </a:extLst>
          </p:cNvPr>
          <p:cNvSpPr/>
          <p:nvPr/>
        </p:nvSpPr>
        <p:spPr bwMode="gray">
          <a:xfrm>
            <a:off x="10120126" y="6056146"/>
            <a:ext cx="1158706" cy="438691"/>
          </a:xfrm>
          <a:prstGeom prst="roundRect">
            <a:avLst/>
          </a:prstGeom>
          <a:solidFill>
            <a:schemeClr val="bg1"/>
          </a:solidFill>
          <a:ln w="25400" algn="ctr">
            <a:solidFill>
              <a:srgbClr val="0070F2"/>
            </a:solidFill>
            <a:miter lim="800000"/>
            <a:headEnd/>
            <a:tailEnd/>
          </a:ln>
        </p:spPr>
        <p:txBody>
          <a:bodyPr lIns="89954" tIns="71962" rIns="89954" bIns="71962" rtlCol="0" anchor="ctr"/>
          <a:lstStyle/>
          <a:p>
            <a:pPr algn="ctr" defTabSz="913852">
              <a:spcBef>
                <a:spcPct val="50000"/>
              </a:spcBef>
              <a:buClr>
                <a:srgbClr val="F0AB00"/>
              </a:buClr>
              <a:buSzPct val="80000"/>
            </a:pPr>
            <a:r>
              <a:rPr lang="en-US" sz="1200" b="1" kern="0">
                <a:solidFill>
                  <a:srgbClr val="0070F2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Outbound Integration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0900BE4E-E1CC-F0A6-A049-610661763246}"/>
              </a:ext>
            </a:extLst>
          </p:cNvPr>
          <p:cNvGrpSpPr>
            <a:grpSpLocks noChangeAspect="1"/>
          </p:cNvGrpSpPr>
          <p:nvPr/>
        </p:nvGrpSpPr>
        <p:grpSpPr>
          <a:xfrm>
            <a:off x="483193" y="1359844"/>
            <a:ext cx="10957037" cy="4552160"/>
            <a:chOff x="41706" y="823044"/>
            <a:chExt cx="12071417" cy="5015135"/>
          </a:xfrm>
        </p:grpSpPr>
        <p:sp>
          <p:nvSpPr>
            <p:cNvPr id="76" name="Flowchart: Delay 6">
              <a:extLst>
                <a:ext uri="{FF2B5EF4-FFF2-40B4-BE49-F238E27FC236}">
                  <a16:creationId xmlns:a16="http://schemas.microsoft.com/office/drawing/2014/main" id="{2CCB67A0-4C25-F272-DD8C-E6187FE39534}"/>
                </a:ext>
              </a:extLst>
            </p:cNvPr>
            <p:cNvSpPr/>
            <p:nvPr/>
          </p:nvSpPr>
          <p:spPr bwMode="gray">
            <a:xfrm rot="16200000">
              <a:off x="5772061" y="-3208944"/>
              <a:ext cx="629697" cy="8693674"/>
            </a:xfrm>
            <a:prstGeom prst="flowChartDelay">
              <a:avLst/>
            </a:prstGeom>
            <a:solidFill>
              <a:schemeClr val="bg2">
                <a:lumMod val="60000"/>
                <a:lumOff val="40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89977" tIns="71981" rIns="89977" bIns="71981" rtlCol="0" anchor="t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600" kern="0" err="1">
                <a:solidFill>
                  <a:srgbClr val="0070C0"/>
                </a:solidFill>
                <a:ea typeface="Arial Unicode MS" pitchFamily="34" charset="-128"/>
              </a:endParaRPr>
            </a:p>
          </p:txBody>
        </p:sp>
        <p:sp>
          <p:nvSpPr>
            <p:cNvPr id="8" name="Rectangle 36">
              <a:extLst>
                <a:ext uri="{FF2B5EF4-FFF2-40B4-BE49-F238E27FC236}">
                  <a16:creationId xmlns:a16="http://schemas.microsoft.com/office/drawing/2014/main" id="{649D7379-86A5-EC79-A264-074ECE7CF9E9}"/>
                </a:ext>
              </a:extLst>
            </p:cNvPr>
            <p:cNvSpPr/>
            <p:nvPr/>
          </p:nvSpPr>
          <p:spPr bwMode="gray">
            <a:xfrm>
              <a:off x="5054077" y="876877"/>
              <a:ext cx="2317105" cy="512583"/>
            </a:xfrm>
            <a:prstGeom prst="rect">
              <a:avLst/>
            </a:prstGeom>
            <a:solidFill>
              <a:srgbClr val="BAE7FF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Business Service Management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9" name="Graphic 42" descr="Brain">
              <a:extLst>
                <a:ext uri="{FF2B5EF4-FFF2-40B4-BE49-F238E27FC236}">
                  <a16:creationId xmlns:a16="http://schemas.microsoft.com/office/drawing/2014/main" id="{B17F550C-4A53-23E7-6636-BB6C088C28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519726" y="3304367"/>
              <a:ext cx="1516442" cy="1516442"/>
            </a:xfrm>
            <a:prstGeom prst="rect">
              <a:avLst/>
            </a:prstGeom>
          </p:spPr>
        </p:pic>
        <p:sp>
          <p:nvSpPr>
            <p:cNvPr id="10" name="TextBox 46">
              <a:extLst>
                <a:ext uri="{FF2B5EF4-FFF2-40B4-BE49-F238E27FC236}">
                  <a16:creationId xmlns:a16="http://schemas.microsoft.com/office/drawing/2014/main" id="{70411731-B40B-441F-4E46-376A4D854495}"/>
                </a:ext>
              </a:extLst>
            </p:cNvPr>
            <p:cNvSpPr txBox="1"/>
            <p:nvPr/>
          </p:nvSpPr>
          <p:spPr>
            <a:xfrm>
              <a:off x="5529094" y="2487378"/>
              <a:ext cx="1497708" cy="81357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Intelligent Event Processing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1" name="Block Arc 49">
              <a:extLst>
                <a:ext uri="{FF2B5EF4-FFF2-40B4-BE49-F238E27FC236}">
                  <a16:creationId xmlns:a16="http://schemas.microsoft.com/office/drawing/2014/main" id="{C7D92DE9-DBCC-C0DC-74C6-D9E9DFD7B1AC}"/>
                </a:ext>
              </a:extLst>
            </p:cNvPr>
            <p:cNvSpPr/>
            <p:nvPr/>
          </p:nvSpPr>
          <p:spPr bwMode="gray">
            <a:xfrm rot="16200000">
              <a:off x="-145275" y="1820600"/>
              <a:ext cx="3634628" cy="3072314"/>
            </a:xfrm>
            <a:prstGeom prst="blockArc">
              <a:avLst>
                <a:gd name="adj1" fmla="val 10784376"/>
                <a:gd name="adj2" fmla="val 0"/>
                <a:gd name="adj3" fmla="val 25000"/>
              </a:avLst>
            </a:prstGeom>
            <a:solidFill>
              <a:schemeClr val="bg2">
                <a:lumMod val="60000"/>
                <a:lumOff val="40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89977" tIns="71981" rIns="89977" bIns="71981" rtlCol="0" anchor="t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2" name="Block Arc 54">
              <a:extLst>
                <a:ext uri="{FF2B5EF4-FFF2-40B4-BE49-F238E27FC236}">
                  <a16:creationId xmlns:a16="http://schemas.microsoft.com/office/drawing/2014/main" id="{2E2E4765-EFBD-BF9A-35EF-62F79D40751A}"/>
                </a:ext>
              </a:extLst>
            </p:cNvPr>
            <p:cNvSpPr/>
            <p:nvPr/>
          </p:nvSpPr>
          <p:spPr bwMode="gray">
            <a:xfrm rot="5400000">
              <a:off x="8678085" y="1739033"/>
              <a:ext cx="3634624" cy="3235453"/>
            </a:xfrm>
            <a:prstGeom prst="blockArc">
              <a:avLst/>
            </a:prstGeom>
            <a:solidFill>
              <a:srgbClr val="BAE7FF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b="1" kern="0">
                <a:solidFill>
                  <a:srgbClr val="0070C0"/>
                </a:solidFill>
                <a:ea typeface="Arial Unicode MS" pitchFamily="34" charset="-128"/>
              </a:endParaRPr>
            </a:p>
          </p:txBody>
        </p:sp>
        <p:sp>
          <p:nvSpPr>
            <p:cNvPr id="13" name="Rectangle 56">
              <a:extLst>
                <a:ext uri="{FF2B5EF4-FFF2-40B4-BE49-F238E27FC236}">
                  <a16:creationId xmlns:a16="http://schemas.microsoft.com/office/drawing/2014/main" id="{C488B7ED-1794-745C-405C-FA13E888D10B}"/>
                </a:ext>
              </a:extLst>
            </p:cNvPr>
            <p:cNvSpPr/>
            <p:nvPr/>
          </p:nvSpPr>
          <p:spPr bwMode="gray">
            <a:xfrm>
              <a:off x="2115561" y="4836369"/>
              <a:ext cx="2757174" cy="308013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Health Monitoring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" name="Rectangle 57">
              <a:extLst>
                <a:ext uri="{FF2B5EF4-FFF2-40B4-BE49-F238E27FC236}">
                  <a16:creationId xmlns:a16="http://schemas.microsoft.com/office/drawing/2014/main" id="{915178B0-6972-1307-57F7-A9E70057927F}"/>
                </a:ext>
              </a:extLst>
            </p:cNvPr>
            <p:cNvSpPr/>
            <p:nvPr/>
          </p:nvSpPr>
          <p:spPr bwMode="gray">
            <a:xfrm>
              <a:off x="2115561" y="3532820"/>
              <a:ext cx="2757174" cy="590202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Job &amp; Automation Monitoring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5" name="Rectangle 58">
              <a:extLst>
                <a:ext uri="{FF2B5EF4-FFF2-40B4-BE49-F238E27FC236}">
                  <a16:creationId xmlns:a16="http://schemas.microsoft.com/office/drawing/2014/main" id="{ED1EF1F9-A970-EA20-0E84-66D0B33417B2}"/>
                </a:ext>
              </a:extLst>
            </p:cNvPr>
            <p:cNvSpPr/>
            <p:nvPr/>
          </p:nvSpPr>
          <p:spPr bwMode="gray">
            <a:xfrm>
              <a:off x="2115561" y="2153236"/>
              <a:ext cx="2757174" cy="629697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</a:rPr>
                <a:t>Integration &amp; Exception Monitoring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</a:endParaRPr>
            </a:p>
          </p:txBody>
        </p:sp>
        <p:sp>
          <p:nvSpPr>
            <p:cNvPr id="16" name="Rectangle 59">
              <a:extLst>
                <a:ext uri="{FF2B5EF4-FFF2-40B4-BE49-F238E27FC236}">
                  <a16:creationId xmlns:a16="http://schemas.microsoft.com/office/drawing/2014/main" id="{4C64D959-1483-F0AE-CBAA-CD38576CEADA}"/>
                </a:ext>
              </a:extLst>
            </p:cNvPr>
            <p:cNvSpPr/>
            <p:nvPr/>
          </p:nvSpPr>
          <p:spPr bwMode="gray">
            <a:xfrm>
              <a:off x="2115561" y="2872651"/>
              <a:ext cx="2757174" cy="591054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/>
                  <a:cs typeface="Arial Unicode MS"/>
                </a:rPr>
                <a:t>Synthetic &amp; Real     User Monitoring</a:t>
              </a:r>
              <a:endParaRPr lang="en-US" sz="1600" kern="0">
                <a:solidFill>
                  <a:srgbClr val="0070C0"/>
                </a:solidFill>
                <a:ea typeface="Arial Unicode MS"/>
                <a:cs typeface="Arial Unicode MS"/>
              </a:endParaRPr>
            </a:p>
          </p:txBody>
        </p:sp>
        <p:sp>
          <p:nvSpPr>
            <p:cNvPr id="17" name="Rectangle 60">
              <a:extLst>
                <a:ext uri="{FF2B5EF4-FFF2-40B4-BE49-F238E27FC236}">
                  <a16:creationId xmlns:a16="http://schemas.microsoft.com/office/drawing/2014/main" id="{584165D7-E788-0D37-4CFA-E173E1FBA3CB}"/>
                </a:ext>
              </a:extLst>
            </p:cNvPr>
            <p:cNvSpPr/>
            <p:nvPr/>
          </p:nvSpPr>
          <p:spPr bwMode="gray">
            <a:xfrm>
              <a:off x="2115561" y="1509755"/>
              <a:ext cx="2757174" cy="580018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Business Process Monitoring</a:t>
              </a:r>
            </a:p>
          </p:txBody>
        </p:sp>
        <p:sp>
          <p:nvSpPr>
            <p:cNvPr id="18" name="Rectangle 61">
              <a:extLst>
                <a:ext uri="{FF2B5EF4-FFF2-40B4-BE49-F238E27FC236}">
                  <a16:creationId xmlns:a16="http://schemas.microsoft.com/office/drawing/2014/main" id="{72E5C10B-5BD2-8B3C-E0E9-9E9928B4B42D}"/>
                </a:ext>
              </a:extLst>
            </p:cNvPr>
            <p:cNvSpPr/>
            <p:nvPr/>
          </p:nvSpPr>
          <p:spPr bwMode="gray">
            <a:xfrm>
              <a:off x="7875585" y="4514827"/>
              <a:ext cx="1822569" cy="629555"/>
            </a:xfrm>
            <a:prstGeom prst="rect">
              <a:avLst/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ts val="12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Operations Automation </a:t>
              </a:r>
            </a:p>
          </p:txBody>
        </p:sp>
        <p:sp>
          <p:nvSpPr>
            <p:cNvPr id="19" name="Rectangle 62">
              <a:extLst>
                <a:ext uri="{FF2B5EF4-FFF2-40B4-BE49-F238E27FC236}">
                  <a16:creationId xmlns:a16="http://schemas.microsoft.com/office/drawing/2014/main" id="{7BFEAC06-9944-4EB3-1071-F3D931BB17EC}"/>
                </a:ext>
              </a:extLst>
            </p:cNvPr>
            <p:cNvSpPr/>
            <p:nvPr/>
          </p:nvSpPr>
          <p:spPr bwMode="gray">
            <a:xfrm>
              <a:off x="7875585" y="1509755"/>
              <a:ext cx="1822569" cy="580351"/>
            </a:xfrm>
            <a:prstGeom prst="rect">
              <a:avLst/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Alert   Management  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0" name="Rectangle 63">
              <a:extLst>
                <a:ext uri="{FF2B5EF4-FFF2-40B4-BE49-F238E27FC236}">
                  <a16:creationId xmlns:a16="http://schemas.microsoft.com/office/drawing/2014/main" id="{C63350CC-77BD-2FB0-B608-774BE5D12886}"/>
                </a:ext>
              </a:extLst>
            </p:cNvPr>
            <p:cNvSpPr/>
            <p:nvPr/>
          </p:nvSpPr>
          <p:spPr bwMode="gray">
            <a:xfrm>
              <a:off x="4846549" y="5393439"/>
              <a:ext cx="2862796" cy="314662"/>
            </a:xfrm>
            <a:prstGeom prst="rect">
              <a:avLst/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Analytics &amp; Intelligence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7AA55651-4518-30E5-51BA-6D3B021002F3}"/>
                </a:ext>
              </a:extLst>
            </p:cNvPr>
            <p:cNvSpPr/>
            <p:nvPr/>
          </p:nvSpPr>
          <p:spPr bwMode="gray">
            <a:xfrm>
              <a:off x="7875585" y="2588231"/>
              <a:ext cx="1822569" cy="580351"/>
            </a:xfrm>
            <a:prstGeom prst="rect">
              <a:avLst/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Notification  Management  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2" name="TextBox 73">
              <a:extLst>
                <a:ext uri="{FF2B5EF4-FFF2-40B4-BE49-F238E27FC236}">
                  <a16:creationId xmlns:a16="http://schemas.microsoft.com/office/drawing/2014/main" id="{C36BB602-3252-6ABE-3EE2-CBE0CE3BC56A}"/>
                </a:ext>
              </a:extLst>
            </p:cNvPr>
            <p:cNvSpPr txBox="1"/>
            <p:nvPr/>
          </p:nvSpPr>
          <p:spPr>
            <a:xfrm>
              <a:off x="8236529" y="921687"/>
              <a:ext cx="1100680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Event Calendar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3" name="TextBox 74">
              <a:extLst>
                <a:ext uri="{FF2B5EF4-FFF2-40B4-BE49-F238E27FC236}">
                  <a16:creationId xmlns:a16="http://schemas.microsoft.com/office/drawing/2014/main" id="{111D1217-A406-4FF4-6C0C-D3014AC440CF}"/>
                </a:ext>
              </a:extLst>
            </p:cNvPr>
            <p:cNvSpPr txBox="1"/>
            <p:nvPr/>
          </p:nvSpPr>
          <p:spPr>
            <a:xfrm>
              <a:off x="2887029" y="921687"/>
              <a:ext cx="1145860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Service Level Management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Box 26">
              <a:extLst>
                <a:ext uri="{FF2B5EF4-FFF2-40B4-BE49-F238E27FC236}">
                  <a16:creationId xmlns:a16="http://schemas.microsoft.com/office/drawing/2014/main" id="{1CBE7225-2E09-4D00-F29D-7F8696140DCF}"/>
                </a:ext>
              </a:extLst>
            </p:cNvPr>
            <p:cNvSpPr txBox="1"/>
            <p:nvPr/>
          </p:nvSpPr>
          <p:spPr>
            <a:xfrm>
              <a:off x="395499" y="4086315"/>
              <a:ext cx="757291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Events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5" name="TextBox 27">
              <a:extLst>
                <a:ext uri="{FF2B5EF4-FFF2-40B4-BE49-F238E27FC236}">
                  <a16:creationId xmlns:a16="http://schemas.microsoft.com/office/drawing/2014/main" id="{0F891567-FB67-D95D-6514-2D8E303E5753}"/>
                </a:ext>
              </a:extLst>
            </p:cNvPr>
            <p:cNvSpPr txBox="1"/>
            <p:nvPr/>
          </p:nvSpPr>
          <p:spPr>
            <a:xfrm>
              <a:off x="41706" y="3283588"/>
              <a:ext cx="973829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Log</a:t>
              </a:r>
              <a:b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</a:b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Entries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6" name="TextBox 28">
              <a:extLst>
                <a:ext uri="{FF2B5EF4-FFF2-40B4-BE49-F238E27FC236}">
                  <a16:creationId xmlns:a16="http://schemas.microsoft.com/office/drawing/2014/main" id="{E108E1E4-6571-0173-FAA3-6D2730799498}"/>
                </a:ext>
              </a:extLst>
            </p:cNvPr>
            <p:cNvSpPr txBox="1"/>
            <p:nvPr/>
          </p:nvSpPr>
          <p:spPr>
            <a:xfrm>
              <a:off x="789313" y="1908102"/>
              <a:ext cx="769264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Metrics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34" name="TextBox 29">
              <a:extLst>
                <a:ext uri="{FF2B5EF4-FFF2-40B4-BE49-F238E27FC236}">
                  <a16:creationId xmlns:a16="http://schemas.microsoft.com/office/drawing/2014/main" id="{80ACADC8-687C-9D3D-9A6D-4F1F57223AE7}"/>
                </a:ext>
              </a:extLst>
            </p:cNvPr>
            <p:cNvSpPr txBox="1"/>
            <p:nvPr/>
          </p:nvSpPr>
          <p:spPr>
            <a:xfrm>
              <a:off x="159634" y="2497895"/>
              <a:ext cx="973829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Config Items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2" name="TextBox 30">
              <a:extLst>
                <a:ext uri="{FF2B5EF4-FFF2-40B4-BE49-F238E27FC236}">
                  <a16:creationId xmlns:a16="http://schemas.microsoft.com/office/drawing/2014/main" id="{0A1F096B-734A-97A7-4428-F739D90D3A5E}"/>
                </a:ext>
              </a:extLst>
            </p:cNvPr>
            <p:cNvSpPr txBox="1"/>
            <p:nvPr/>
          </p:nvSpPr>
          <p:spPr>
            <a:xfrm>
              <a:off x="878584" y="4651109"/>
              <a:ext cx="674914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Alerts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3" name="TextBox 31">
              <a:extLst>
                <a:ext uri="{FF2B5EF4-FFF2-40B4-BE49-F238E27FC236}">
                  <a16:creationId xmlns:a16="http://schemas.microsoft.com/office/drawing/2014/main" id="{F916AFA7-6BDD-15FE-00EF-4F0129DFC5FD}"/>
                </a:ext>
              </a:extLst>
            </p:cNvPr>
            <p:cNvSpPr txBox="1"/>
            <p:nvPr/>
          </p:nvSpPr>
          <p:spPr>
            <a:xfrm>
              <a:off x="11168274" y="3858697"/>
              <a:ext cx="808200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Analytics Data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4" name="TextBox 34">
              <a:extLst>
                <a:ext uri="{FF2B5EF4-FFF2-40B4-BE49-F238E27FC236}">
                  <a16:creationId xmlns:a16="http://schemas.microsoft.com/office/drawing/2014/main" id="{AFC1E0BF-388E-1B7E-CB80-444EEC1BBE21}"/>
                </a:ext>
              </a:extLst>
            </p:cNvPr>
            <p:cNvSpPr txBox="1"/>
            <p:nvPr/>
          </p:nvSpPr>
          <p:spPr>
            <a:xfrm>
              <a:off x="10590802" y="4454910"/>
              <a:ext cx="935617" cy="40678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Operations Flows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56" name="TextBox 35">
              <a:extLst>
                <a:ext uri="{FF2B5EF4-FFF2-40B4-BE49-F238E27FC236}">
                  <a16:creationId xmlns:a16="http://schemas.microsoft.com/office/drawing/2014/main" id="{929FD6D1-E71D-948B-470B-1C4B8AE2D95C}"/>
                </a:ext>
              </a:extLst>
            </p:cNvPr>
            <p:cNvSpPr txBox="1"/>
            <p:nvPr/>
          </p:nvSpPr>
          <p:spPr>
            <a:xfrm>
              <a:off x="11297034" y="2837559"/>
              <a:ext cx="769201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Tickets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66" name="TextBox 37">
              <a:extLst>
                <a:ext uri="{FF2B5EF4-FFF2-40B4-BE49-F238E27FC236}">
                  <a16:creationId xmlns:a16="http://schemas.microsoft.com/office/drawing/2014/main" id="{3EEB0545-2DEC-D7B2-E64A-5C7FF07D1C61}"/>
                </a:ext>
              </a:extLst>
            </p:cNvPr>
            <p:cNvSpPr txBox="1"/>
            <p:nvPr/>
          </p:nvSpPr>
          <p:spPr>
            <a:xfrm>
              <a:off x="10714009" y="1896226"/>
              <a:ext cx="584959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Emails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67" name="TextBox 38">
              <a:extLst>
                <a:ext uri="{FF2B5EF4-FFF2-40B4-BE49-F238E27FC236}">
                  <a16:creationId xmlns:a16="http://schemas.microsoft.com/office/drawing/2014/main" id="{234C9071-AFFA-361C-7D3E-DD157BDC551F}"/>
                </a:ext>
              </a:extLst>
            </p:cNvPr>
            <p:cNvSpPr txBox="1"/>
            <p:nvPr/>
          </p:nvSpPr>
          <p:spPr>
            <a:xfrm>
              <a:off x="11334595" y="3352295"/>
              <a:ext cx="769201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Tasks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68" name="Arrow: Right 4">
              <a:extLst>
                <a:ext uri="{FF2B5EF4-FFF2-40B4-BE49-F238E27FC236}">
                  <a16:creationId xmlns:a16="http://schemas.microsoft.com/office/drawing/2014/main" id="{FFBE32E4-B705-7B07-D9D1-FEFDB980391E}"/>
                </a:ext>
              </a:extLst>
            </p:cNvPr>
            <p:cNvSpPr/>
            <p:nvPr/>
          </p:nvSpPr>
          <p:spPr bwMode="gray">
            <a:xfrm>
              <a:off x="1553023" y="2954539"/>
              <a:ext cx="614439" cy="883375"/>
            </a:xfrm>
            <a:prstGeom prst="rightArrow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kern="0" err="1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69" name="Arrow: Right 44">
              <a:extLst>
                <a:ext uri="{FF2B5EF4-FFF2-40B4-BE49-F238E27FC236}">
                  <a16:creationId xmlns:a16="http://schemas.microsoft.com/office/drawing/2014/main" id="{E1973EA8-0B73-7EB1-99DF-2E4F854C9E56}"/>
                </a:ext>
              </a:extLst>
            </p:cNvPr>
            <p:cNvSpPr/>
            <p:nvPr/>
          </p:nvSpPr>
          <p:spPr bwMode="gray">
            <a:xfrm>
              <a:off x="4712561" y="2954539"/>
              <a:ext cx="614439" cy="883375"/>
            </a:xfrm>
            <a:prstGeom prst="rightArrow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kern="0" err="1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0" name="Arrow: Right 45">
              <a:extLst>
                <a:ext uri="{FF2B5EF4-FFF2-40B4-BE49-F238E27FC236}">
                  <a16:creationId xmlns:a16="http://schemas.microsoft.com/office/drawing/2014/main" id="{CF7BDFCB-1E6D-03B9-1F05-7F426A7A5D13}"/>
                </a:ext>
              </a:extLst>
            </p:cNvPr>
            <p:cNvSpPr/>
            <p:nvPr/>
          </p:nvSpPr>
          <p:spPr bwMode="gray">
            <a:xfrm>
              <a:off x="7196939" y="2954539"/>
              <a:ext cx="614439" cy="883375"/>
            </a:xfrm>
            <a:prstGeom prst="rightArrow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kern="0" err="1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1" name="Arrow: Right 47">
              <a:extLst>
                <a:ext uri="{FF2B5EF4-FFF2-40B4-BE49-F238E27FC236}">
                  <a16:creationId xmlns:a16="http://schemas.microsoft.com/office/drawing/2014/main" id="{A074FDB1-E6FB-D68D-94A8-A5912EA9C1E7}"/>
                </a:ext>
              </a:extLst>
            </p:cNvPr>
            <p:cNvSpPr/>
            <p:nvPr/>
          </p:nvSpPr>
          <p:spPr bwMode="gray">
            <a:xfrm>
              <a:off x="9819308" y="2954539"/>
              <a:ext cx="614439" cy="883375"/>
            </a:xfrm>
            <a:prstGeom prst="rightArrow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algn="ctr" defTabSz="914126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US" sz="1600" kern="0" err="1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2" name="TextBox 48">
              <a:extLst>
                <a:ext uri="{FF2B5EF4-FFF2-40B4-BE49-F238E27FC236}">
                  <a16:creationId xmlns:a16="http://schemas.microsoft.com/office/drawing/2014/main" id="{EAADC5F0-0DF8-B969-EC5E-50754F1FB68D}"/>
                </a:ext>
              </a:extLst>
            </p:cNvPr>
            <p:cNvSpPr txBox="1"/>
            <p:nvPr/>
          </p:nvSpPr>
          <p:spPr>
            <a:xfrm>
              <a:off x="11078233" y="2355869"/>
              <a:ext cx="769201" cy="2033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912539">
                <a:spcBef>
                  <a:spcPct val="50000"/>
                </a:spcBef>
                <a:buClr>
                  <a:srgbClr val="F0AB00"/>
                </a:buClr>
                <a:buSzPct val="80000"/>
              </a:pPr>
              <a:r>
                <a:rPr lang="en-US" sz="12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Chats</a:t>
              </a:r>
              <a:endParaRPr lang="en-US" sz="12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341F0701-5144-3476-8959-4ABD61E4B1F9}"/>
                </a:ext>
              </a:extLst>
            </p:cNvPr>
            <p:cNvSpPr/>
            <p:nvPr/>
          </p:nvSpPr>
          <p:spPr bwMode="gray">
            <a:xfrm>
              <a:off x="2115561" y="4177312"/>
              <a:ext cx="2757174" cy="590203"/>
            </a:xfrm>
            <a:prstGeom prst="rect">
              <a:avLst/>
            </a:prstGeom>
            <a:noFill/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Configuration &amp; Security Analysis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7" name="Flowchart: Delay 7">
              <a:extLst>
                <a:ext uri="{FF2B5EF4-FFF2-40B4-BE49-F238E27FC236}">
                  <a16:creationId xmlns:a16="http://schemas.microsoft.com/office/drawing/2014/main" id="{6EF460C2-F2E4-F2D1-0F24-F6733A2ECA54}"/>
                </a:ext>
              </a:extLst>
            </p:cNvPr>
            <p:cNvSpPr/>
            <p:nvPr/>
          </p:nvSpPr>
          <p:spPr bwMode="gray">
            <a:xfrm rot="5400000">
              <a:off x="5796733" y="1201166"/>
              <a:ext cx="580352" cy="8693674"/>
            </a:xfrm>
            <a:prstGeom prst="flowChartDelay">
              <a:avLst/>
            </a:prstGeom>
            <a:solidFill>
              <a:srgbClr val="BAE7FF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</a:pPr>
              <a:endParaRPr lang="en-DE" sz="1600" b="1" kern="0" err="1">
                <a:solidFill>
                  <a:srgbClr val="0070C0"/>
                </a:solidFill>
                <a:ea typeface="Arial Unicode MS" pitchFamily="34" charset="-128"/>
              </a:endParaRPr>
            </a:p>
          </p:txBody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0F8D4D1C-E14F-83DC-06FD-7FDD60F8BBD3}"/>
                </a:ext>
              </a:extLst>
            </p:cNvPr>
            <p:cNvSpPr/>
            <p:nvPr/>
          </p:nvSpPr>
          <p:spPr bwMode="gray">
            <a:xfrm>
              <a:off x="7875585" y="3601162"/>
              <a:ext cx="1822569" cy="580351"/>
            </a:xfrm>
            <a:prstGeom prst="rect">
              <a:avLst/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56" tIns="71964" rIns="89956" bIns="71964" rtlCol="0" anchor="ctr"/>
            <a:lstStyle/>
            <a:p>
              <a:pPr algn="ctr" defTabSz="913943">
                <a:spcBef>
                  <a:spcPct val="50000"/>
                </a:spcBef>
                <a:buClr>
                  <a:srgbClr val="F0AB00"/>
                </a:buClr>
                <a:buSzPct val="80000"/>
                <a:defRPr/>
              </a:pPr>
              <a:r>
                <a:rPr lang="en-US" sz="1600" b="1" kern="0">
                  <a:solidFill>
                    <a:srgbClr val="0070C0"/>
                  </a:solidFill>
                  <a:ea typeface="Arial Unicode MS" pitchFamily="34" charset="-128"/>
                  <a:cs typeface="Arial Unicode MS" pitchFamily="34" charset="-128"/>
                </a:rPr>
                <a:t>External API  Management  </a:t>
              </a:r>
              <a:endParaRPr lang="en-US" sz="1600" kern="0">
                <a:solidFill>
                  <a:srgbClr val="0070C0"/>
                </a:solidFill>
                <a:ea typeface="Arial Unicode MS" pitchFamily="34" charset="-128"/>
                <a:cs typeface="Arial Unicode MS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7998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373445-2A20-F92D-2ABF-0EDC28F3EC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Next Generation Data Collection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267189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9744" y="1065992"/>
            <a:ext cx="11018838" cy="4903070"/>
          </a:xfrm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r>
              <a:rPr lang="en-US" sz="1798">
                <a:solidFill>
                  <a:srgbClr val="0070C0"/>
                </a:solidFill>
              </a:rPr>
              <a:t>Provide </a:t>
            </a:r>
            <a:r>
              <a:rPr lang="en-US" sz="1798" b="1">
                <a:solidFill>
                  <a:srgbClr val="0070C0"/>
                </a:solidFill>
              </a:rPr>
              <a:t>sufficient instrumentation support </a:t>
            </a:r>
            <a:r>
              <a:rPr lang="en-US" sz="1798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8" b="1">
                <a:solidFill>
                  <a:srgbClr val="0070C0"/>
                </a:solidFill>
                <a:sym typeface="Wingdings" panose="05000000000000000000" pitchFamily="2" charset="2"/>
              </a:rPr>
              <a:t>Data Collection Instrumentation Library </a:t>
            </a:r>
          </a:p>
          <a:p>
            <a:pPr lvl="1"/>
            <a:r>
              <a:rPr lang="en-US" sz="1600"/>
              <a:t>Minimize instrumentation efforts for customers, partners and SAP’s development teams</a:t>
            </a:r>
            <a:endParaRPr lang="en-US" sz="1600">
              <a:cs typeface="Arial"/>
            </a:endParaRPr>
          </a:p>
          <a:p>
            <a:pPr lvl="2"/>
            <a:r>
              <a:rPr lang="en-US"/>
              <a:t>Use standard Open Telemetry, whenever possible </a:t>
            </a:r>
            <a:r>
              <a:rPr lang="en-US">
                <a:sym typeface="Wingdings" panose="05000000000000000000" pitchFamily="2" charset="2"/>
              </a:rPr>
              <a:t></a:t>
            </a:r>
            <a:r>
              <a:rPr lang="en-US"/>
              <a:t> Extend standard Open Telemetry, whenever necessary</a:t>
            </a:r>
          </a:p>
          <a:p>
            <a:pPr lvl="2"/>
            <a:r>
              <a:rPr lang="en-US">
                <a:cs typeface="Arial"/>
              </a:rPr>
              <a:t>Use auto-instrumentation, whenever possible </a:t>
            </a:r>
            <a:r>
              <a:rPr lang="en-US">
                <a:cs typeface="Arial"/>
                <a:sym typeface="Wingdings" panose="05000000000000000000" pitchFamily="2" charset="2"/>
              </a:rPr>
              <a:t> Extend it with source code instrumentation, whenever necessary</a:t>
            </a:r>
          </a:p>
          <a:p>
            <a:pPr lvl="2"/>
            <a:r>
              <a:rPr lang="en-US"/>
              <a:t>Support all use cases as standardized as possible e.g. unified connectivity handling</a:t>
            </a:r>
            <a:endParaRPr lang="en-US">
              <a:cs typeface="Arial"/>
            </a:endParaRPr>
          </a:p>
          <a:p>
            <a:pPr lvl="2"/>
            <a:r>
              <a:rPr lang="en-US"/>
              <a:t>Enable end-to-end correlation by hybrid approach of SAP Passport and Open Telemetry based correlation</a:t>
            </a:r>
            <a:endParaRPr lang="en-US">
              <a:cs typeface="Arial"/>
            </a:endParaRPr>
          </a:p>
          <a:p>
            <a:r>
              <a:rPr lang="en-US" sz="1798">
                <a:solidFill>
                  <a:srgbClr val="0070C0"/>
                </a:solidFill>
              </a:rPr>
              <a:t>Provide </a:t>
            </a:r>
            <a:r>
              <a:rPr lang="en-US" sz="1798" b="1">
                <a:solidFill>
                  <a:srgbClr val="0070C0"/>
                </a:solidFill>
              </a:rPr>
              <a:t>unified data collection runtime </a:t>
            </a:r>
            <a:r>
              <a:rPr lang="en-US" sz="1798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8" b="1">
                <a:solidFill>
                  <a:srgbClr val="0070C0"/>
                </a:solidFill>
                <a:sym typeface="Wingdings" panose="05000000000000000000" pitchFamily="2" charset="2"/>
              </a:rPr>
              <a:t>Data Collector Runtime</a:t>
            </a:r>
            <a:endParaRPr lang="en-US" sz="1798">
              <a:solidFill>
                <a:srgbClr val="0070C0"/>
              </a:solidFill>
            </a:endParaRPr>
          </a:p>
          <a:p>
            <a:pPr lvl="1"/>
            <a:r>
              <a:rPr lang="en-US" sz="1600"/>
              <a:t>Unify runtime for push based and pull based data collection </a:t>
            </a:r>
          </a:p>
          <a:p>
            <a:pPr lvl="1"/>
            <a:r>
              <a:rPr lang="en-US" sz="1600"/>
              <a:t>Provide unified approach for customer facing as well as SAP internal use cases</a:t>
            </a:r>
          </a:p>
          <a:p>
            <a:pPr lvl="1"/>
            <a:r>
              <a:rPr lang="en-US" sz="1600"/>
              <a:t>Replace customer managed connectivity (tenant-to-tenant) with SAP managed connectivity (application-to-application) for SAP based SaaS scenarios</a:t>
            </a:r>
          </a:p>
          <a:p>
            <a:pPr lvl="1"/>
            <a:r>
              <a:rPr lang="en-US" sz="1600"/>
              <a:t>Increase quality of data delivery by efficient queuing</a:t>
            </a:r>
          </a:p>
          <a:p>
            <a:r>
              <a:rPr lang="en-US" sz="1798">
                <a:solidFill>
                  <a:srgbClr val="0070C0"/>
                </a:solidFill>
              </a:rPr>
              <a:t>Provide </a:t>
            </a:r>
            <a:r>
              <a:rPr lang="en-US" sz="1798" b="1">
                <a:solidFill>
                  <a:srgbClr val="0070C0"/>
                </a:solidFill>
              </a:rPr>
              <a:t>unified approach for data routing and data exchange </a:t>
            </a:r>
            <a:r>
              <a:rPr lang="en-US" sz="1798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8" b="1">
                <a:solidFill>
                  <a:srgbClr val="0070C0"/>
                </a:solidFill>
                <a:sym typeface="Wingdings" panose="05000000000000000000" pitchFamily="2" charset="2"/>
              </a:rPr>
              <a:t>SAP Cloud ALM</a:t>
            </a:r>
            <a:endParaRPr lang="en-US" sz="1798">
              <a:solidFill>
                <a:srgbClr val="0070C0"/>
              </a:solidFill>
            </a:endParaRPr>
          </a:p>
          <a:p>
            <a:pPr lvl="1"/>
            <a:r>
              <a:rPr lang="en-US" sz="1600"/>
              <a:t>Enable dynamic routing of data to corresponding SAP Cloud ALM tenant across data centers</a:t>
            </a:r>
          </a:p>
          <a:p>
            <a:pPr lvl="1"/>
            <a:r>
              <a:rPr lang="en-US" sz="1600"/>
              <a:t>Embrace openness regarding data exchange: </a:t>
            </a:r>
          </a:p>
          <a:p>
            <a:pPr lvl="2"/>
            <a:r>
              <a:rPr lang="en-US"/>
              <a:t>Import data from 3rd party services/systems based on Open Telemetry based inbound API’s</a:t>
            </a:r>
          </a:p>
          <a:p>
            <a:pPr lvl="2"/>
            <a:r>
              <a:rPr lang="en-US"/>
              <a:t>Export data to 3rd party services/systems based on Open Telemetry based outbound API’s </a:t>
            </a:r>
          </a:p>
          <a:p>
            <a:pPr lvl="2"/>
            <a:r>
              <a:rPr lang="en-US"/>
              <a:t>Forward data to SAP Focused Run</a:t>
            </a:r>
          </a:p>
          <a:p>
            <a:pPr lvl="1"/>
            <a:r>
              <a:rPr lang="en-US" sz="1600"/>
              <a:t>Increase quality of data delivery by efficient queuing</a:t>
            </a:r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>
          <a:xfrm>
            <a:off x="588810" y="470410"/>
            <a:ext cx="11014382" cy="369108"/>
          </a:xfrm>
        </p:spPr>
        <p:txBody>
          <a:bodyPr/>
          <a:lstStyle/>
          <a:p>
            <a:r>
              <a:rPr lang="en-US" sz="2399"/>
              <a:t>Next Generation - Data Collection Infrastructure - Goals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8357227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70940EA-EEE9-E0F5-B7ED-66FD065ED43C}"/>
              </a:ext>
            </a:extLst>
          </p:cNvPr>
          <p:cNvSpPr/>
          <p:nvPr/>
        </p:nvSpPr>
        <p:spPr>
          <a:xfrm>
            <a:off x="7075957" y="144072"/>
            <a:ext cx="4996804" cy="261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88122"/>
            <a:r>
              <a:rPr lang="en-US" sz="1100">
                <a:solidFill>
                  <a:srgbClr val="000000"/>
                </a:solidFill>
                <a:latin typeface="+mn-lt"/>
              </a:rPr>
              <a:t>This is the current state of planning and may be changed by SAP at any time.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8D51A1B3-C37F-3226-A145-F82EFF77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Generation Data Collection Infrastructure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73E54F-A8BE-A04A-DC22-57780DFEA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15" y="1023678"/>
            <a:ext cx="10369463" cy="563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605643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F9F650-735B-52DB-FE79-99D065BE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397" y="470410"/>
            <a:ext cx="11014382" cy="1107996"/>
          </a:xfrm>
        </p:spPr>
        <p:txBody>
          <a:bodyPr/>
          <a:lstStyle/>
          <a:p>
            <a:r>
              <a:rPr lang="en-US" b="0">
                <a:latin typeface="+mj-lt"/>
              </a:rPr>
              <a:t>Supported Monitoring Functionality for BTP SaaS (SAP-managed)</a:t>
            </a:r>
            <a:endParaRPr lang="en-DE" b="0">
              <a:latin typeface="+mj-lt"/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0A2D98-3ABE-9D8A-09E4-94498276DD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5634" y="1636038"/>
            <a:ext cx="11015969" cy="4369289"/>
          </a:xfrm>
        </p:spPr>
        <p:txBody>
          <a:bodyPr>
            <a:normAutofit/>
          </a:bodyPr>
          <a:lstStyle/>
          <a:p>
            <a:pPr>
              <a:spcBef>
                <a:spcPct val="50000"/>
              </a:spcBef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Integration Monitoring</a:t>
            </a:r>
            <a:endParaRPr lang="en-US" sz="1750" b="1" kern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</a:gradFill>
              <a:latin typeface="+mn-lt"/>
              <a:ea typeface="Arial Unicode MS" pitchFamily="34" charset="-128"/>
            </a:endParaRPr>
          </a:p>
          <a:p>
            <a:pPr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Exception Monitoring</a:t>
            </a:r>
            <a:endParaRPr lang="en-US" sz="1750" kern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</a:gradFill>
              <a:latin typeface="+mn-lt"/>
              <a:ea typeface="Arial Unicode MS"/>
            </a:endParaRPr>
          </a:p>
          <a:p>
            <a:pPr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Job &amp; Automation Monitoring</a:t>
            </a:r>
            <a:endParaRPr lang="en-US" sz="1750" kern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</a:gradFill>
              <a:latin typeface="+mn-lt"/>
              <a:ea typeface="Arial Unicode MS"/>
            </a:endParaRPr>
          </a:p>
          <a:p>
            <a:pPr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Real User Monitoring</a:t>
            </a:r>
          </a:p>
          <a:p>
            <a:pPr>
              <a:spcAft>
                <a:spcPct val="0"/>
              </a:spcAft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Health Monitoring</a:t>
            </a:r>
          </a:p>
          <a:p>
            <a:pPr>
              <a:buClr>
                <a:srgbClr val="F0AB00"/>
              </a:buClr>
              <a:buSzPct val="80000"/>
              <a:buFont typeface="Calibri" panose="05000000000000000000" pitchFamily="2" charset="2"/>
              <a:buChar char="-"/>
            </a:pPr>
            <a:r>
              <a:rPr lang="en-US" sz="1750" b="1">
                <a:solidFill>
                  <a:srgbClr val="0070C0"/>
                </a:solidFill>
                <a:latin typeface="+mn-lt"/>
                <a:ea typeface="Arial Unicode MS"/>
              </a:rPr>
              <a:t>Configuration &amp; Security Analysis</a:t>
            </a:r>
          </a:p>
        </p:txBody>
      </p:sp>
    </p:spTree>
    <p:extLst>
      <p:ext uri="{BB962C8B-B14F-4D97-AF65-F5344CB8AC3E}">
        <p14:creationId xmlns:p14="http://schemas.microsoft.com/office/powerpoint/2010/main" val="419094717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F9F650-735B-52DB-FE79-99D065BE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397" y="470410"/>
            <a:ext cx="11014382" cy="1107996"/>
          </a:xfrm>
        </p:spPr>
        <p:txBody>
          <a:bodyPr/>
          <a:lstStyle/>
          <a:p>
            <a:r>
              <a:rPr lang="en-US" b="0">
                <a:latin typeface="+mj-lt"/>
              </a:rPr>
              <a:t>Supported Monitoring Functionality for BTP PaaS (Customer-managed)</a:t>
            </a:r>
            <a:endParaRPr lang="en-DE" b="0">
              <a:latin typeface="+mj-lt"/>
            </a:endParaRP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57B650D-D718-DE5B-DE5C-0DFF9036C7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8015" y="1767559"/>
            <a:ext cx="11015969" cy="3753896"/>
          </a:xfrm>
        </p:spPr>
        <p:txBody>
          <a:bodyPr>
            <a:normAutofit/>
          </a:bodyPr>
          <a:lstStyle/>
          <a:p>
            <a:pPr>
              <a:buClr>
                <a:srgbClr val="F0AB00"/>
              </a:buClr>
              <a:buSzPct val="80000"/>
            </a:pPr>
            <a:r>
              <a:rPr lang="en-US" sz="1750" b="1">
                <a:solidFill>
                  <a:srgbClr val="0070C0"/>
                </a:solidFill>
                <a:latin typeface="+mn-lt"/>
              </a:rPr>
              <a:t>Exception Monitoring</a:t>
            </a:r>
            <a:endParaRPr lang="de-DE" sz="1750" b="1" kern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</a:gradFill>
              <a:latin typeface="+mn-lt"/>
              <a:ea typeface="Arial Unicode MS" pitchFamily="34" charset="-128"/>
            </a:endParaRPr>
          </a:p>
          <a:p>
            <a:pPr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750" b="1">
                <a:solidFill>
                  <a:srgbClr val="0070C0"/>
                </a:solidFill>
                <a:latin typeface="+mn-lt"/>
                <a:ea typeface="Arial Unicode MS"/>
              </a:rPr>
              <a:t>Real</a:t>
            </a:r>
            <a:r>
              <a:rPr lang="en-US" sz="1750" b="1">
                <a:solidFill>
                  <a:srgbClr val="0070C0"/>
                </a:solidFill>
                <a:latin typeface="+mn-lt"/>
              </a:rPr>
              <a:t> User Monitoring</a:t>
            </a:r>
            <a:endParaRPr lang="de-DE" sz="1750" b="1" kern="0">
              <a:gradFill>
                <a:gsLst>
                  <a:gs pos="0">
                    <a:srgbClr val="000000"/>
                  </a:gs>
                  <a:gs pos="100000">
                    <a:srgbClr val="000000"/>
                  </a:gs>
                </a:gsLst>
              </a:gradFill>
              <a:latin typeface="+mn-lt"/>
              <a:ea typeface="Arial Unicode MS" pitchFamily="34" charset="-128"/>
            </a:endParaRPr>
          </a:p>
          <a:p>
            <a:pPr>
              <a:buClr>
                <a:srgbClr val="F0AB00"/>
              </a:buClr>
              <a:buSzPct val="80000"/>
            </a:pPr>
            <a:r>
              <a:rPr lang="de-DE" sz="1750" b="1">
                <a:solidFill>
                  <a:srgbClr val="0070C0"/>
                </a:solidFill>
                <a:latin typeface="+mn-lt"/>
              </a:rPr>
              <a:t>Health Monitoring</a:t>
            </a:r>
          </a:p>
          <a:p>
            <a:pPr>
              <a:buClr>
                <a:srgbClr val="F0AB00"/>
              </a:buClr>
              <a:buSzPct val="80000"/>
            </a:pPr>
            <a:r>
              <a:rPr lang="en-US" sz="1800" b="1">
                <a:solidFill>
                  <a:srgbClr val="0070C0"/>
                </a:solidFill>
                <a:latin typeface="+mn-lt"/>
                <a:ea typeface="Arial Unicode MS"/>
                <a:cs typeface="Arial"/>
              </a:rPr>
              <a:t>Job &amp; Automation Monitoring (Manual)</a:t>
            </a:r>
            <a:endParaRPr lang="de-DE" sz="1750" b="1">
              <a:solidFill>
                <a:srgbClr val="0070C0"/>
              </a:solidFill>
              <a:latin typeface="+mn-lt"/>
              <a:ea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31565563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E23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470CED"/>
      </a:accent1>
      <a:accent2>
        <a:srgbClr val="2CE0BF"/>
      </a:accent2>
      <a:accent3>
        <a:srgbClr val="EBF8FF"/>
      </a:accent3>
      <a:accent4>
        <a:srgbClr val="F1ECFF"/>
      </a:accent4>
      <a:accent5>
        <a:srgbClr val="DAFDF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" panose="020B0503030000000003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" panose="020B0503030000000003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23Template_0807.pptx" id="{8A341C6F-B11C-4009-93E6-D149EC176BB6}" vid="{8C6ECBD0-E1D4-4138-B6C3-D7D870D3E1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6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4.xml><?xml version="1.0" encoding="utf-8"?>
<TemplafySlideTemplateConfiguration><![CDATA[{"slideVersion":5,"isValidatorEnabled":false,"isLocked":false,"elementsMetadata":[],"slideId":"638315815102332788","enableDocumentContentUpdater":false,"version":"2.0"}]]></TemplafySlideTemplate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7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320316-492a-41dc-b3a1-7d4582d4a38c">
      <UserInfo>
        <DisplayName>Moser, Katie</DisplayName>
        <AccountId>42</AccountId>
        <AccountType/>
      </UserInfo>
      <UserInfo>
        <DisplayName>Drefke, Kate</DisplayName>
        <AccountId>281</AccountId>
        <AccountType/>
      </UserInfo>
    </SharedWithUsers>
    <TaxCatchAll xmlns="cf320316-492a-41dc-b3a1-7d4582d4a38c" xsi:nil="true"/>
    <lcf76f155ced4ddcb4097134ff3c332f xmlns="611e7d52-7ac3-4941-aef7-35504aff74ea">
      <Terms xmlns="http://schemas.microsoft.com/office/infopath/2007/PartnerControls"/>
    </lcf76f155ced4ddcb4097134ff3c332f>
    <SendDate xmlns="611e7d52-7ac3-4941-aef7-35504aff74ea" xsi:nil="true"/>
  </documentManagement>
</p:properties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2976856E8105468B05DD3CCF922A0A" ma:contentTypeVersion="14" ma:contentTypeDescription="Create a new document." ma:contentTypeScope="" ma:versionID="b519b8a9af4812e1cd56b2cfd9ab6495">
  <xsd:schema xmlns:xsd="http://www.w3.org/2001/XMLSchema" xmlns:xs="http://www.w3.org/2001/XMLSchema" xmlns:p="http://schemas.microsoft.com/office/2006/metadata/properties" xmlns:ns2="611e7d52-7ac3-4941-aef7-35504aff74ea" xmlns:ns3="cf320316-492a-41dc-b3a1-7d4582d4a38c" targetNamespace="http://schemas.microsoft.com/office/2006/metadata/properties" ma:root="true" ma:fieldsID="56cfd6479b1e39a703d88d43cad301e4" ns2:_="" ns3:_="">
    <xsd:import namespace="611e7d52-7ac3-4941-aef7-35504aff74ea"/>
    <xsd:import namespace="cf320316-492a-41dc-b3a1-7d4582d4a38c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Send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1e7d52-7ac3-4941-aef7-35504aff74ea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c7b3fb9d-ee0a-40a8-bd42-4026b75186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SendDate" ma:index="21" nillable="true" ma:displayName="Send Date" ma:description="Date promo email was sent" ma:format="DateTime" ma:internalName="Send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320316-492a-41dc-b3a1-7d4582d4a38c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377c8db9-ea15-476c-92c9-fe4e12bdcd48}" ma:internalName="TaxCatchAll" ma:showField="CatchAllData" ma:web="cf320316-492a-41dc-b3a1-7d4582d4a38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05826A-FD3B-4FAC-9437-FB4AF9F44F1B}">
  <ds:schemaRefs/>
</ds:datastoreItem>
</file>

<file path=customXml/itemProps2.xml><?xml version="1.0" encoding="utf-8"?>
<ds:datastoreItem xmlns:ds="http://schemas.openxmlformats.org/officeDocument/2006/customXml" ds:itemID="{207E43F8-0BA4-4260-8CCF-C394B7B005D8}">
  <ds:schemaRefs/>
</ds:datastoreItem>
</file>

<file path=customXml/itemProps3.xml><?xml version="1.0" encoding="utf-8"?>
<ds:datastoreItem xmlns:ds="http://schemas.openxmlformats.org/officeDocument/2006/customXml" ds:itemID="{02774FED-87E4-4C94-92B5-222294D23D31}">
  <ds:schemaRefs/>
</ds:datastoreItem>
</file>

<file path=customXml/itemProps4.xml><?xml version="1.0" encoding="utf-8"?>
<ds:datastoreItem xmlns:ds="http://schemas.openxmlformats.org/officeDocument/2006/customXml" ds:itemID="{97E3BD22-8559-41C7-B32B-85AADBCE3220}">
  <ds:schemaRefs/>
</ds:datastoreItem>
</file>

<file path=customXml/itemProps5.xml><?xml version="1.0" encoding="utf-8"?>
<ds:datastoreItem xmlns:ds="http://schemas.openxmlformats.org/officeDocument/2006/customXml" ds:itemID="{7F6898E6-9ADD-4538-B0E5-FC21C8DB6903}">
  <ds:schemaRefs/>
</ds:datastoreItem>
</file>

<file path=customXml/itemProps6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7.xml><?xml version="1.0" encoding="utf-8"?>
<ds:datastoreItem xmlns:ds="http://schemas.openxmlformats.org/officeDocument/2006/customXml" ds:itemID="{F990F116-B58F-4255-B05B-DA3808E0E5C6}">
  <ds:schemaRefs>
    <ds:schemaRef ds:uri="cf320316-492a-41dc-b3a1-7d4582d4a38c"/>
    <ds:schemaRef ds:uri="http://purl.org/dc/elements/1.1/"/>
    <ds:schemaRef ds:uri="http://schemas.microsoft.com/office/2006/documentManagement/types"/>
    <ds:schemaRef ds:uri="611e7d52-7ac3-4941-aef7-35504aff74ea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3D402D7C-1711-442E-8FF2-5D41C4FDB6ED}">
  <ds:schemaRefs>
    <ds:schemaRef ds:uri="611e7d52-7ac3-4941-aef7-35504aff74ea"/>
    <ds:schemaRef ds:uri="cf320316-492a-41dc-b3a1-7d4582d4a38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42f7676c-f455-423c-82f6-dc2d99791af7}" enabled="0" method="" siteId="{42f7676c-f455-423c-82f6-dc2d99791af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0</TotalTime>
  <Words>840</Words>
  <Application>Microsoft Macintosh PowerPoint</Application>
  <PresentationFormat>Widescreen</PresentationFormat>
  <Paragraphs>157</Paragraphs>
  <Slides>16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 Unicode MS</vt:lpstr>
      <vt:lpstr>72</vt:lpstr>
      <vt:lpstr>72 Brand</vt:lpstr>
      <vt:lpstr>72 Brand Medium</vt:lpstr>
      <vt:lpstr>Arial</vt:lpstr>
      <vt:lpstr>Calibri</vt:lpstr>
      <vt:lpstr>Consolas</vt:lpstr>
      <vt:lpstr>Courier New</vt:lpstr>
      <vt:lpstr>Segoe UI</vt:lpstr>
      <vt:lpstr>Wingdings</vt:lpstr>
      <vt:lpstr>White Template</vt:lpstr>
      <vt:lpstr>Instrument your BTP based Custom application with the  help of Open Telemetry  for SAP Cloud ALM</vt:lpstr>
      <vt:lpstr>Agenda</vt:lpstr>
      <vt:lpstr>SAP Cloud ALM for Operations</vt:lpstr>
      <vt:lpstr>SAP Cloud ALM for Operations – Functional Overview</vt:lpstr>
      <vt:lpstr>Next Generation Data Collection Infrastructure</vt:lpstr>
      <vt:lpstr>Next Generation - Data Collection Infrastructure - Goals</vt:lpstr>
      <vt:lpstr>Next Generation Data Collection Infrastructure</vt:lpstr>
      <vt:lpstr>Supported Monitoring Functionality for BTP SaaS (SAP-managed)</vt:lpstr>
      <vt:lpstr>Supported Monitoring Functionality for BTP PaaS (Customer-managed)</vt:lpstr>
      <vt:lpstr>Hands-on</vt:lpstr>
      <vt:lpstr>Demo Application Setup</vt:lpstr>
      <vt:lpstr>Hands-on Flow</vt:lpstr>
      <vt:lpstr>Q&amp;A</vt:lpstr>
      <vt:lpstr>Thank you</vt:lpstr>
      <vt:lpstr>Next Generation Data Collection Infrastructure</vt:lpstr>
      <vt:lpstr>SAP Cloud ALM for Operations – Value Proposition 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 information</dc:title>
  <dc:subject>&lt;Event name&gt;</dc:subject>
  <dc:creator>S, Anbusivam</dc:creator>
  <cp:keywords/>
  <dc:description/>
  <cp:lastModifiedBy>S, Anbusivam</cp:lastModifiedBy>
  <cp:revision>1</cp:revision>
  <dcterms:created xsi:type="dcterms:W3CDTF">2023-09-27T07:51:25Z</dcterms:created>
  <dcterms:modified xsi:type="dcterms:W3CDTF">2024-07-30T09:21:49Z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0x0101005F2976856E8105468B05DD3CCF922A0A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_ip_UnifiedCompliancePolicyUIAction">
    <vt:lpwstr/>
  </property>
  <property fmtid="{D5CDD505-2E9C-101B-9397-08002B2CF9AE}" pid="20" name="_ip_UnifiedCompliancePolicyProperties">
    <vt:lpwstr/>
  </property>
  <property fmtid="{D5CDD505-2E9C-101B-9397-08002B2CF9AE}" pid="21" name="MediaServiceKeyPoints">
    <vt:lpwstr/>
  </property>
  <property fmtid="{D5CDD505-2E9C-101B-9397-08002B2CF9AE}" pid="22" name="MediaServiceImageTags">
    <vt:lpwstr/>
  </property>
</Properties>
</file>